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4"/>
  </p:notesMasterIdLst>
  <p:sldIdLst>
    <p:sldId id="417" r:id="rId2"/>
    <p:sldId id="427" r:id="rId3"/>
    <p:sldId id="429" r:id="rId4"/>
    <p:sldId id="430" r:id="rId5"/>
    <p:sldId id="431" r:id="rId6"/>
    <p:sldId id="426" r:id="rId7"/>
    <p:sldId id="277" r:id="rId8"/>
    <p:sldId id="432" r:id="rId9"/>
    <p:sldId id="428" r:id="rId10"/>
    <p:sldId id="260" r:id="rId11"/>
    <p:sldId id="435" r:id="rId12"/>
    <p:sldId id="27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13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58193" autoAdjust="0"/>
  </p:normalViewPr>
  <p:slideViewPr>
    <p:cSldViewPr snapToGrid="0">
      <p:cViewPr varScale="1">
        <p:scale>
          <a:sx n="58" d="100"/>
          <a:sy n="58" d="100"/>
        </p:scale>
        <p:origin x="24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D5640-F913-4E96-9388-DAB114C12B9A}" type="datetimeFigureOut">
              <a:rPr lang="en-GB" smtClean="0"/>
              <a:t>29/03/2023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BC5B4-3819-40F4-9EED-3E1A42450B6C}" type="slidenum">
              <a:rPr lang="en-GB" smtClean="0"/>
              <a:t>‹#›</a:t>
            </a:fld>
            <a:endParaRPr lang="en-GB"/>
          </a:p>
        </p:txBody>
      </p:sp>
    </p:spTree>
    <p:extLst>
      <p:ext uri="{BB962C8B-B14F-4D97-AF65-F5344CB8AC3E}">
        <p14:creationId xmlns:p14="http://schemas.microsoft.com/office/powerpoint/2010/main" val="1538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1</a:t>
            </a:fld>
            <a:endParaRPr lang="en-GB"/>
          </a:p>
        </p:txBody>
      </p:sp>
    </p:spTree>
    <p:extLst>
      <p:ext uri="{BB962C8B-B14F-4D97-AF65-F5344CB8AC3E}">
        <p14:creationId xmlns:p14="http://schemas.microsoft.com/office/powerpoint/2010/main" val="12154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bit of an ice breaker, to get the students to open up a little when talking about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Ask each student to make a list of locations where they use secured Wi-Fi on a regular basis:</a:t>
            </a:r>
          </a:p>
          <a:p>
            <a:pPr marL="171450" indent="-171450">
              <a:buFont typeface="Arial" panose="020B0604020202020204" pitchFamily="34" charset="0"/>
              <a:buChar char="•"/>
            </a:pPr>
            <a:r>
              <a:rPr lang="en-GB" dirty="0"/>
              <a:t>Home</a:t>
            </a:r>
          </a:p>
          <a:p>
            <a:pPr marL="171450" indent="-171450">
              <a:buFont typeface="Arial" panose="020B0604020202020204" pitchFamily="34" charset="0"/>
              <a:buChar char="•"/>
            </a:pPr>
            <a:r>
              <a:rPr lang="en-GB" dirty="0"/>
              <a:t>School</a:t>
            </a:r>
          </a:p>
          <a:p>
            <a:pPr marL="171450" indent="-171450">
              <a:buFont typeface="Arial" panose="020B0604020202020204" pitchFamily="34" charset="0"/>
              <a:buChar char="•"/>
            </a:pPr>
            <a:r>
              <a:rPr lang="en-GB" dirty="0"/>
              <a:t>Friends’ or Relatives’ home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Ask the class to list any venues where they are using Free </a:t>
            </a:r>
            <a:r>
              <a:rPr lang="en-GB" dirty="0" err="1"/>
              <a:t>WiFi</a:t>
            </a:r>
            <a:r>
              <a:rPr lang="en-GB" dirty="0"/>
              <a:t>:</a:t>
            </a:r>
          </a:p>
          <a:p>
            <a:pPr marL="171450" indent="-171450">
              <a:buFont typeface="Arial" panose="020B0604020202020204" pitchFamily="34" charset="0"/>
              <a:buChar char="•"/>
            </a:pPr>
            <a:r>
              <a:rPr lang="en-GB" dirty="0"/>
              <a:t>Shopping Centres</a:t>
            </a:r>
          </a:p>
          <a:p>
            <a:pPr marL="171450" indent="-171450">
              <a:buFont typeface="Arial" panose="020B0604020202020204" pitchFamily="34" charset="0"/>
              <a:buChar char="•"/>
            </a:pPr>
            <a:r>
              <a:rPr lang="en-GB" dirty="0"/>
              <a:t>Hotels</a:t>
            </a:r>
          </a:p>
          <a:p>
            <a:pPr marL="171450" indent="-171450">
              <a:buFont typeface="Arial" panose="020B0604020202020204" pitchFamily="34" charset="0"/>
              <a:buChar char="•"/>
            </a:pPr>
            <a:r>
              <a:rPr lang="en-GB" dirty="0"/>
              <a:t>Airports</a:t>
            </a:r>
          </a:p>
          <a:p>
            <a:pPr marL="171450" indent="-171450">
              <a:buFont typeface="Arial" panose="020B0604020202020204" pitchFamily="34" charset="0"/>
              <a:buChar char="•"/>
            </a:pPr>
            <a:r>
              <a:rPr lang="en-GB" dirty="0"/>
              <a:t>Public Libraries</a:t>
            </a:r>
          </a:p>
          <a:p>
            <a:pPr marL="171450" indent="-171450">
              <a:buFont typeface="Arial" panose="020B0604020202020204" pitchFamily="34" charset="0"/>
              <a:buChar char="•"/>
            </a:pPr>
            <a:r>
              <a:rPr lang="en-GB" dirty="0"/>
              <a:t>McDonald’s</a:t>
            </a:r>
          </a:p>
          <a:p>
            <a:pPr marL="171450" indent="-171450">
              <a:buFont typeface="Arial" panose="020B0604020202020204" pitchFamily="34" charset="0"/>
              <a:buChar char="•"/>
            </a:pPr>
            <a:r>
              <a:rPr lang="en-GB" dirty="0"/>
              <a:t>Coffee Shops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Give them a few minutes then when everyone finished their lists, poll the class on which most common locations they regularly use </a:t>
            </a:r>
            <a:r>
              <a:rPr lang="en-GB" dirty="0" err="1"/>
              <a:t>WiFi</a:t>
            </a:r>
            <a:r>
              <a:rPr lang="en-GB" dirty="0"/>
              <a: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Use this to open up a brief discussion about Free (also known as Public) </a:t>
            </a:r>
            <a:r>
              <a:rPr lang="en-GB" dirty="0" err="1"/>
              <a:t>WiFi</a:t>
            </a:r>
            <a:r>
              <a:rPr lang="en-GB" dirty="0"/>
              <a:t> Hotspots. If anyone said that they are using Free </a:t>
            </a:r>
            <a:r>
              <a:rPr lang="en-GB" dirty="0" err="1"/>
              <a:t>WiFi</a:t>
            </a:r>
            <a:r>
              <a:rPr lang="en-GB" dirty="0"/>
              <a:t> Hotspots, ask them to explain how do they know who owns those hotspots.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Most of them will say that the name of the </a:t>
            </a:r>
            <a:r>
              <a:rPr lang="en-GB" dirty="0" err="1"/>
              <a:t>WiFi</a:t>
            </a:r>
            <a:r>
              <a:rPr lang="en-GB" dirty="0"/>
              <a:t> network will indicate who the owner is: i.e. a hotspot named “</a:t>
            </a:r>
            <a:r>
              <a:rPr lang="en-GB" i="1" dirty="0" err="1"/>
              <a:t>McDonalds_FREE_WiFi</a:t>
            </a:r>
            <a:r>
              <a:rPr lang="en-GB" i="1" dirty="0"/>
              <a:t>” </a:t>
            </a:r>
            <a:r>
              <a:rPr lang="en-GB" dirty="0"/>
              <a:t>in a McDonald’s venue is owned by McDonald’s.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But this might not always be the case. Use this to segway to the next slide where a video will show the dangers of connecting to Free </a:t>
            </a:r>
            <a:r>
              <a:rPr lang="en-GB" dirty="0" err="1"/>
              <a:t>WiFi</a:t>
            </a:r>
            <a:r>
              <a:rPr lang="en-GB" dirty="0"/>
              <a:t> Hotspots.</a:t>
            </a:r>
          </a:p>
        </p:txBody>
      </p:sp>
      <p:sp>
        <p:nvSpPr>
          <p:cNvPr id="4" name="Slide Number Placeholder 3"/>
          <p:cNvSpPr>
            <a:spLocks noGrp="1"/>
          </p:cNvSpPr>
          <p:nvPr>
            <p:ph type="sldNum" sz="quarter" idx="5"/>
          </p:nvPr>
        </p:nvSpPr>
        <p:spPr/>
        <p:txBody>
          <a:bodyPr/>
          <a:lstStyle/>
          <a:p>
            <a:fld id="{F35BC5B4-3819-40F4-9EED-3E1A42450B6C}" type="slidenum">
              <a:rPr lang="en-GB" smtClean="0"/>
              <a:t>10</a:t>
            </a:fld>
            <a:endParaRPr lang="en-GB"/>
          </a:p>
        </p:txBody>
      </p:sp>
    </p:spTree>
    <p:extLst>
      <p:ext uri="{BB962C8B-B14F-4D97-AF65-F5344CB8AC3E}">
        <p14:creationId xmlns:p14="http://schemas.microsoft.com/office/powerpoint/2010/main" val="397727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sets the scene for why the students are doing what they are doing.</a:t>
            </a:r>
          </a:p>
          <a:p>
            <a:endParaRPr lang="en-GB" dirty="0"/>
          </a:p>
          <a:p>
            <a:r>
              <a:rPr lang="en-GB" dirty="0"/>
              <a:t>The type of phone and software </a:t>
            </a:r>
            <a:r>
              <a:rPr lang="en-GB" dirty="0" err="1"/>
              <a:t>rrunning</a:t>
            </a:r>
            <a:r>
              <a:rPr lang="en-GB" dirty="0"/>
              <a:t> on it doesn’t matter, be it Apple or Android or anything else! This is about the students finding their own way and research interests.</a:t>
            </a:r>
          </a:p>
        </p:txBody>
      </p:sp>
      <p:sp>
        <p:nvSpPr>
          <p:cNvPr id="4" name="Slide Number Placeholder 3"/>
          <p:cNvSpPr>
            <a:spLocks noGrp="1"/>
          </p:cNvSpPr>
          <p:nvPr>
            <p:ph type="sldNum" sz="quarter" idx="5"/>
          </p:nvPr>
        </p:nvSpPr>
        <p:spPr/>
        <p:txBody>
          <a:bodyPr/>
          <a:lstStyle/>
          <a:p>
            <a:fld id="{F35BC5B4-3819-40F4-9EED-3E1A42450B6C}" type="slidenum">
              <a:rPr lang="en-GB" smtClean="0"/>
              <a:t>11</a:t>
            </a:fld>
            <a:endParaRPr lang="en-GB"/>
          </a:p>
        </p:txBody>
      </p:sp>
    </p:spTree>
    <p:extLst>
      <p:ext uri="{BB962C8B-B14F-4D97-AF65-F5344CB8AC3E}">
        <p14:creationId xmlns:p14="http://schemas.microsoft.com/office/powerpoint/2010/main" val="285167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endParaRPr lang="en-GB" dirty="0"/>
          </a:p>
          <a:p>
            <a:r>
              <a:rPr lang="en-GB" dirty="0"/>
              <a:t>The students may look at the public </a:t>
            </a:r>
            <a:r>
              <a:rPr lang="en-GB" dirty="0" err="1"/>
              <a:t>wifi</a:t>
            </a:r>
            <a:r>
              <a:rPr lang="en-GB" dirty="0"/>
              <a:t> risk, or look at secure options like </a:t>
            </a:r>
            <a:r>
              <a:rPr lang="en-GB" dirty="0" err="1"/>
              <a:t>vpns</a:t>
            </a:r>
            <a:r>
              <a:rPr lang="en-GB" dirty="0"/>
              <a:t>. Your role as the teacher is to allow them to explore. There are no right answers here at the end of the day, as security can be achieved in a variety of ways.</a:t>
            </a:r>
          </a:p>
        </p:txBody>
      </p:sp>
      <p:sp>
        <p:nvSpPr>
          <p:cNvPr id="4" name="Slide Number Placeholder 3"/>
          <p:cNvSpPr>
            <a:spLocks noGrp="1"/>
          </p:cNvSpPr>
          <p:nvPr>
            <p:ph type="sldNum" sz="quarter" idx="5"/>
          </p:nvPr>
        </p:nvSpPr>
        <p:spPr/>
        <p:txBody>
          <a:bodyPr/>
          <a:lstStyle/>
          <a:p>
            <a:fld id="{F35BC5B4-3819-40F4-9EED-3E1A42450B6C}" type="slidenum">
              <a:rPr lang="en-GB" smtClean="0"/>
              <a:t>12</a:t>
            </a:fld>
            <a:endParaRPr lang="en-GB"/>
          </a:p>
        </p:txBody>
      </p:sp>
    </p:spTree>
    <p:extLst>
      <p:ext uri="{BB962C8B-B14F-4D97-AF65-F5344CB8AC3E}">
        <p14:creationId xmlns:p14="http://schemas.microsoft.com/office/powerpoint/2010/main" val="34971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endParaRPr lang="en-GB" dirty="0"/>
          </a:p>
          <a:p>
            <a:r>
              <a:rPr lang="en-GB" dirty="0"/>
              <a:t>This is the set up for the first of 6 episodes.</a:t>
            </a:r>
          </a:p>
          <a:p>
            <a:endParaRPr lang="en-GB" dirty="0"/>
          </a:p>
          <a:p>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2</a:t>
            </a:fld>
            <a:endParaRPr lang="en-GB"/>
          </a:p>
        </p:txBody>
      </p:sp>
    </p:spTree>
    <p:extLst>
      <p:ext uri="{BB962C8B-B14F-4D97-AF65-F5344CB8AC3E}">
        <p14:creationId xmlns:p14="http://schemas.microsoft.com/office/powerpoint/2010/main" val="336952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endParaRPr lang="en-GB" dirty="0"/>
          </a:p>
          <a:p>
            <a:r>
              <a:rPr lang="en-GB" dirty="0"/>
              <a:t>This is the set up for the first of 6 episodes.</a:t>
            </a:r>
          </a:p>
          <a:p>
            <a:endParaRPr lang="en-GB" dirty="0"/>
          </a:p>
          <a:p>
            <a:r>
              <a:rPr lang="en-GB" dirty="0"/>
              <a:t>Here are the 6 planned sessions.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BC5B4-3819-40F4-9EED-3E1A42450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is all about instilling confidence in the students undertaking self led research as well as contributing to discussions on what they have found are the key takeaways here</a:t>
            </a:r>
          </a:p>
          <a:p>
            <a:endParaRPr lang="en-GB" dirty="0"/>
          </a:p>
          <a:p>
            <a:r>
              <a:rPr lang="en-GB" dirty="0"/>
              <a:t>The main first mission is all about their understanding that the internet is not inherently safe, just because it has always been there. It should help them to understand that there are precautions that anyone can take, to avoid unwittingly being a victim, if they take the time to look at the options. </a:t>
            </a:r>
          </a:p>
          <a:p>
            <a:endParaRPr lang="en-GB" dirty="0"/>
          </a:p>
          <a:p>
            <a:r>
              <a:rPr lang="en-GB" dirty="0"/>
              <a:t>The story covers the essential steps in turning on a phone for the very first time, researching some of the potential perils, and advising the alien on how to mitigate the potential threats.</a:t>
            </a:r>
          </a:p>
          <a:p>
            <a:endParaRPr lang="en-GB" dirty="0"/>
          </a:p>
          <a:p>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4</a:t>
            </a:fld>
            <a:endParaRPr lang="en-GB"/>
          </a:p>
        </p:txBody>
      </p:sp>
    </p:spTree>
    <p:extLst>
      <p:ext uri="{BB962C8B-B14F-4D97-AF65-F5344CB8AC3E}">
        <p14:creationId xmlns:p14="http://schemas.microsoft.com/office/powerpoint/2010/main" val="323922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an idea about what data sources are that allow access to the Internet, via different technologies, is the principle objective of this lesson.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Hopefully the idea that wi-fi is everywhere will also be challenged as the students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Wi-Fi vs data roaming are the 2 things to be aware of when choosing how to access the internet</a:t>
            </a:r>
          </a:p>
          <a:p>
            <a:endParaRPr lang="en-GB" dirty="0"/>
          </a:p>
          <a:p>
            <a:pPr marL="171450" indent="-171450">
              <a:buFont typeface="Arial" panose="020B0604020202020204" pitchFamily="34" charset="0"/>
              <a:buChar char="•"/>
            </a:pPr>
            <a:r>
              <a:rPr lang="en-GB" dirty="0"/>
              <a:t>Mainly </a:t>
            </a:r>
            <a:r>
              <a:rPr lang="en-GB" sz="2000" dirty="0">
                <a:highlight>
                  <a:srgbClr val="FFFF00"/>
                </a:highlight>
              </a:rPr>
              <a:t>wi-fi</a:t>
            </a:r>
            <a:r>
              <a:rPr lang="en-GB" dirty="0"/>
              <a:t> has 2 things to consider </a:t>
            </a:r>
          </a:p>
          <a:p>
            <a:pPr marL="171450" indent="-171450">
              <a:buFont typeface="Arial" panose="020B0604020202020204" pitchFamily="34" charset="0"/>
              <a:buChar char="•"/>
            </a:pPr>
            <a:endParaRPr lang="en-GB" dirty="0"/>
          </a:p>
          <a:p>
            <a:pPr marL="628650" lvl="1" indent="-171450">
              <a:buFont typeface="Arial" panose="020B0604020202020204" pitchFamily="34" charset="0"/>
              <a:buChar char="•"/>
            </a:pPr>
            <a:r>
              <a:rPr lang="en-GB" dirty="0"/>
              <a:t>public </a:t>
            </a:r>
          </a:p>
          <a:p>
            <a:pPr marL="628650" lvl="1" indent="-171450">
              <a:buFont typeface="Arial" panose="020B0604020202020204" pitchFamily="34" charset="0"/>
              <a:buChar char="•"/>
            </a:pPr>
            <a:r>
              <a:rPr lang="en-GB" dirty="0"/>
              <a:t>and private </a:t>
            </a:r>
          </a:p>
          <a:p>
            <a:pPr marL="628650" lvl="1" indent="-171450">
              <a:buFont typeface="Arial" panose="020B0604020202020204" pitchFamily="34" charset="0"/>
              <a:buChar char="•"/>
            </a:pPr>
            <a:endParaRPr lang="en-GB" dirty="0"/>
          </a:p>
          <a:p>
            <a:pPr marL="628650" lvl="1" indent="-171450">
              <a:buFont typeface="Arial" panose="020B0604020202020204" pitchFamily="34" charset="0"/>
              <a:buChar char="•"/>
            </a:pPr>
            <a:r>
              <a:rPr lang="en-GB" dirty="0"/>
              <a:t>both accessed via the wireless/wi-fi icon on a phone </a:t>
            </a:r>
          </a:p>
          <a:p>
            <a:pPr marL="628650" lvl="1" indent="-171450">
              <a:buFont typeface="Arial" panose="020B0604020202020204" pitchFamily="34" charset="0"/>
              <a:buChar char="•"/>
            </a:pPr>
            <a:endParaRPr lang="en-GB" dirty="0"/>
          </a:p>
          <a:p>
            <a:pPr marL="0" lvl="0" indent="0">
              <a:buFont typeface="Arial" panose="020B0604020202020204" pitchFamily="34" charset="0"/>
              <a:buNone/>
            </a:pPr>
            <a:r>
              <a:rPr lang="en-GB" dirty="0"/>
              <a:t>Roaming Data, accessed via your phone network, is not just the choice when cost or lack of wi-fi is a consideration. When conducting things you really don’t want others to be able to see, such as banking and other financial transactions, data may be a lot more secure.</a:t>
            </a:r>
          </a:p>
          <a:p>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5</a:t>
            </a:fld>
            <a:endParaRPr lang="en-GB"/>
          </a:p>
        </p:txBody>
      </p:sp>
    </p:spTree>
    <p:extLst>
      <p:ext uri="{BB962C8B-B14F-4D97-AF65-F5344CB8AC3E}">
        <p14:creationId xmlns:p14="http://schemas.microsoft.com/office/powerpoint/2010/main" val="223683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Indicative time for this activity: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choice of video, there are 2, feel free to use this one or the second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dirty="0"/>
              <a:t>Video –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Security Dangers of Public Wi-Fi</a:t>
            </a:r>
          </a:p>
          <a:p>
            <a:pPr>
              <a:lnSpc>
                <a:spcPct val="107000"/>
              </a:lnSpc>
              <a:spcAft>
                <a:spcPts val="800"/>
              </a:spcAft>
            </a:pPr>
            <a:endParaRPr lang="en-GB" sz="1200" u="sng" kern="100" dirty="0">
              <a:solidFill>
                <a:srgbClr val="0563C1"/>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t>Use the video to spark interest about the dangers of connecting to unknown Wi-Fi networks.</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6</a:t>
            </a:fld>
            <a:endParaRPr lang="en-GB"/>
          </a:p>
        </p:txBody>
      </p:sp>
    </p:spTree>
    <p:extLst>
      <p:ext uri="{BB962C8B-B14F-4D97-AF65-F5344CB8AC3E}">
        <p14:creationId xmlns:p14="http://schemas.microsoft.com/office/powerpoint/2010/main" val="41729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Indicative time for this activity: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r>
              <a:rPr lang="en-GB" dirty="0"/>
              <a:t>Use the video to open a discussion about the dangers of using Free Wi-Fi Hotspots/Public Wi-Fi.</a:t>
            </a:r>
          </a:p>
          <a:p>
            <a:endParaRPr lang="en-GB" dirty="0"/>
          </a:p>
        </p:txBody>
      </p:sp>
      <p:sp>
        <p:nvSpPr>
          <p:cNvPr id="4" name="Slide Number Placeholder 3"/>
          <p:cNvSpPr>
            <a:spLocks noGrp="1"/>
          </p:cNvSpPr>
          <p:nvPr>
            <p:ph type="sldNum" sz="quarter" idx="5"/>
          </p:nvPr>
        </p:nvSpPr>
        <p:spPr/>
        <p:txBody>
          <a:bodyPr/>
          <a:lstStyle/>
          <a:p>
            <a:fld id="{F35BC5B4-3819-40F4-9EED-3E1A42450B6C}" type="slidenum">
              <a:rPr lang="en-GB" smtClean="0"/>
              <a:t>7</a:t>
            </a:fld>
            <a:endParaRPr lang="en-GB"/>
          </a:p>
        </p:txBody>
      </p:sp>
    </p:spTree>
    <p:extLst>
      <p:ext uri="{BB962C8B-B14F-4D97-AF65-F5344CB8AC3E}">
        <p14:creationId xmlns:p14="http://schemas.microsoft.com/office/powerpoint/2010/main" val="106676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used a gender neutral entity, the Alien, for the students to try to protect over the 6 sessions. Feel free to give it a gender term if that works better for you.</a:t>
            </a:r>
          </a:p>
          <a:p>
            <a:endParaRPr lang="en-GB" dirty="0"/>
          </a:p>
          <a:p>
            <a:r>
              <a:rPr lang="en-GB" dirty="0"/>
              <a:t>Alex doesn’t want returning to the alien home planet, hence needs to choose cyber potions that mitigate that threat. Alex needs to make decisions that are a little more security focused than the students probably would for their own devices, but it gets them taking on that responsibility in their decision making. We want them safely exploring options without them thinking only in their own contexts.</a:t>
            </a:r>
          </a:p>
          <a:p>
            <a:endParaRPr lang="en-GB" dirty="0"/>
          </a:p>
          <a:p>
            <a:r>
              <a:rPr lang="en-GB" dirty="0"/>
              <a:t>By getting them to take some responsibility for helping a complete stranger (an alien) to connect to the internet, they can perhaps approach this from a 1</a:t>
            </a:r>
            <a:r>
              <a:rPr lang="en-GB" baseline="30000" dirty="0"/>
              <a:t>st</a:t>
            </a:r>
            <a:r>
              <a:rPr lang="en-GB" dirty="0"/>
              <a:t> principles perspective. Peer learning and support rather then being told what to do? Tech usage is often about making risk related choices, so how to we start to instil that mindset?</a:t>
            </a:r>
          </a:p>
          <a:p>
            <a:endParaRPr lang="en-GB" dirty="0"/>
          </a:p>
          <a:p>
            <a:r>
              <a:rPr lang="en-GB" dirty="0"/>
              <a:t>And learning can work best when you have to learn how to then teach it – which is the students’ role here – teach Alex how to do this.</a:t>
            </a:r>
          </a:p>
        </p:txBody>
      </p:sp>
      <p:sp>
        <p:nvSpPr>
          <p:cNvPr id="4" name="Slide Number Placeholder 3"/>
          <p:cNvSpPr>
            <a:spLocks noGrp="1"/>
          </p:cNvSpPr>
          <p:nvPr>
            <p:ph type="sldNum" sz="quarter" idx="5"/>
          </p:nvPr>
        </p:nvSpPr>
        <p:spPr/>
        <p:txBody>
          <a:bodyPr/>
          <a:lstStyle/>
          <a:p>
            <a:fld id="{F35BC5B4-3819-40F4-9EED-3E1A42450B6C}" type="slidenum">
              <a:rPr lang="en-GB" smtClean="0"/>
              <a:t>8</a:t>
            </a:fld>
            <a:endParaRPr lang="en-GB"/>
          </a:p>
        </p:txBody>
      </p:sp>
    </p:spTree>
    <p:extLst>
      <p:ext uri="{BB962C8B-B14F-4D97-AF65-F5344CB8AC3E}">
        <p14:creationId xmlns:p14="http://schemas.microsoft.com/office/powerpoint/2010/main" val="352804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Many students may be aware of free to them internet as the only consideration about what to connect to, when away from home Wi-Fi.</a:t>
            </a:r>
          </a:p>
          <a:p>
            <a:endParaRPr lang="en-GB" dirty="0"/>
          </a:p>
          <a:p>
            <a:r>
              <a:rPr lang="en-GB" dirty="0"/>
              <a:t>Some may have data allowances on phones too, limiting the option to roam as it would soon incur charges, or run out!</a:t>
            </a:r>
          </a:p>
          <a:p>
            <a:endParaRPr lang="en-GB" dirty="0"/>
          </a:p>
          <a:p>
            <a:r>
              <a:rPr lang="en-GB" dirty="0"/>
              <a:t>This topic is about their assuming that all free things are safe, or that cost should be their only consideration.</a:t>
            </a:r>
          </a:p>
          <a:p>
            <a:endParaRPr lang="en-GB" dirty="0"/>
          </a:p>
          <a:p>
            <a:r>
              <a:rPr lang="en-GB" dirty="0"/>
              <a:t>While mobile data is the safest by far, it may not be an economic option. </a:t>
            </a:r>
          </a:p>
          <a:p>
            <a:endParaRPr lang="en-GB" dirty="0"/>
          </a:p>
          <a:p>
            <a:r>
              <a:rPr lang="en-GB" dirty="0"/>
              <a:t>I would like them to at least be aware of what risk public Wi-Fi can be to them, if just as an awareness piece.</a:t>
            </a:r>
          </a:p>
          <a:p>
            <a:endParaRPr lang="en-GB" dirty="0"/>
          </a:p>
          <a:p>
            <a:r>
              <a:rPr lang="en-GB" dirty="0"/>
              <a:t>Public Wi-Fi can be spoofed or imitated – called rogue hotspots or access points – by anyone anywhere. Trusting a network because it has a familiar name is the thing we would like them to be suspicious of.</a:t>
            </a:r>
          </a:p>
        </p:txBody>
      </p:sp>
      <p:sp>
        <p:nvSpPr>
          <p:cNvPr id="4" name="Slide Number Placeholder 3"/>
          <p:cNvSpPr>
            <a:spLocks noGrp="1"/>
          </p:cNvSpPr>
          <p:nvPr>
            <p:ph type="sldNum" sz="quarter" idx="5"/>
          </p:nvPr>
        </p:nvSpPr>
        <p:spPr/>
        <p:txBody>
          <a:bodyPr/>
          <a:lstStyle/>
          <a:p>
            <a:fld id="{F35BC5B4-3819-40F4-9EED-3E1A42450B6C}" type="slidenum">
              <a:rPr lang="en-GB" smtClean="0"/>
              <a:t>9</a:t>
            </a:fld>
            <a:endParaRPr lang="en-GB"/>
          </a:p>
        </p:txBody>
      </p:sp>
    </p:spTree>
    <p:extLst>
      <p:ext uri="{BB962C8B-B14F-4D97-AF65-F5344CB8AC3E}">
        <p14:creationId xmlns:p14="http://schemas.microsoft.com/office/powerpoint/2010/main" val="135574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139518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F87C92-857C-4D98-A258-C2E4B97B7156}" type="datetimeFigureOut">
              <a:rPr lang="en-GB" smtClean="0"/>
              <a:t>29/03/2023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360270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347433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147073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268427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2142619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708584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126440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4035877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363066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2191075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F87C92-857C-4D98-A258-C2E4B97B7156}" type="datetimeFigureOut">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400550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F87C92-857C-4D98-A258-C2E4B97B7156}" type="datetimeFigureOut">
              <a:rPr lang="en-GB" smtClean="0"/>
              <a:t>29/03/2023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249477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F87C92-857C-4D98-A258-C2E4B97B7156}" type="datetimeFigureOut">
              <a:rPr lang="en-GB" smtClean="0"/>
              <a:t>29/03/2023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35048118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F87C92-857C-4D98-A258-C2E4B97B7156}" type="datetimeFigureOut">
              <a:rPr lang="en-GB" smtClean="0"/>
              <a:t>29/03/2023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315346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87C92-857C-4D98-A258-C2E4B97B7156}" type="datetimeFigureOut">
              <a:rPr lang="en-GB" smtClean="0"/>
              <a:t>29/03/2023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38771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F87C92-857C-4D98-A258-C2E4B97B7156}" type="datetimeFigureOut">
              <a:rPr lang="en-GB" smtClean="0"/>
              <a:t>29/03/2023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213448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CFF87C92-857C-4D98-A258-C2E4B97B7156}" type="datetimeFigureOut">
              <a:rPr lang="en-GB" smtClean="0"/>
              <a:t>29/03/2023</a:t>
            </a:fld>
            <a:endParaRPr lang="en-GB"/>
          </a:p>
        </p:txBody>
      </p:sp>
      <p:sp>
        <p:nvSpPr>
          <p:cNvPr id="6" name="Footer Placeholder 5"/>
          <p:cNvSpPr>
            <a:spLocks noGrp="1"/>
          </p:cNvSpPr>
          <p:nvPr>
            <p:ph type="ftr" sz="quarter" idx="11"/>
          </p:nvPr>
        </p:nvSpPr>
        <p:spPr>
          <a:xfrm>
            <a:off x="1141412" y="5883275"/>
            <a:ext cx="5105400" cy="365125"/>
          </a:xfrm>
        </p:spPr>
        <p:txBody>
          <a:bodyPr/>
          <a:lstStyle/>
          <a:p>
            <a:endParaRPr lang="en-GB"/>
          </a:p>
        </p:txBody>
      </p:sp>
      <p:sp>
        <p:nvSpPr>
          <p:cNvPr id="7" name="Slide Number Placeholder 6"/>
          <p:cNvSpPr>
            <a:spLocks noGrp="1"/>
          </p:cNvSpPr>
          <p:nvPr>
            <p:ph type="sldNum" sz="quarter" idx="12"/>
          </p:nvPr>
        </p:nvSpPr>
        <p:spPr>
          <a:xfrm>
            <a:off x="10742612" y="5883275"/>
            <a:ext cx="322567" cy="365125"/>
          </a:xfrm>
        </p:spPr>
        <p:txBody>
          <a:bodyPr/>
          <a:lstStyle/>
          <a:p>
            <a:fld id="{FB1490A4-AF2E-4471-B2AF-AB414F285C13}" type="slidenum">
              <a:rPr lang="en-GB" smtClean="0"/>
              <a:t>‹#›</a:t>
            </a:fld>
            <a:endParaRPr lang="en-GB"/>
          </a:p>
        </p:txBody>
      </p:sp>
    </p:spTree>
    <p:extLst>
      <p:ext uri="{BB962C8B-B14F-4D97-AF65-F5344CB8AC3E}">
        <p14:creationId xmlns:p14="http://schemas.microsoft.com/office/powerpoint/2010/main" val="97244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13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FF87C92-857C-4D98-A258-C2E4B97B7156}" type="datetimeFigureOut">
              <a:rPr lang="en-GB" smtClean="0"/>
              <a:t>29/03/2023</a:t>
            </a:fld>
            <a:endParaRPr lang="en-GB"/>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GB"/>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FB1490A4-AF2E-4471-B2AF-AB414F285C13}" type="slidenum">
              <a:rPr lang="en-GB" smtClean="0"/>
              <a:t>‹#›</a:t>
            </a:fld>
            <a:endParaRPr lang="en-GB"/>
          </a:p>
        </p:txBody>
      </p:sp>
    </p:spTree>
    <p:extLst>
      <p:ext uri="{BB962C8B-B14F-4D97-AF65-F5344CB8AC3E}">
        <p14:creationId xmlns:p14="http://schemas.microsoft.com/office/powerpoint/2010/main" val="358643140"/>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53C67-F782-234B-3651-F934823B22D1}"/>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12649" y="2125824"/>
            <a:ext cx="6536297" cy="1303176"/>
          </a:xfrm>
        </p:spPr>
        <p:txBody>
          <a:bodyPr>
            <a:noAutofit/>
          </a:bodyPr>
          <a:lstStyle/>
          <a:p>
            <a:r>
              <a:rPr kumimoji="0" lang="en-US" sz="7700" b="1" i="0" u="none" strike="noStrike" kern="1200" cap="none" spc="-20" normalizeH="0" baseline="0" noProof="0" dirty="0">
                <a:ln>
                  <a:noFill/>
                </a:ln>
                <a:solidFill>
                  <a:prstClr val="white"/>
                </a:solidFill>
                <a:effectLst/>
                <a:uLnTx/>
                <a:uFillTx/>
                <a:latin typeface="Montserrat" panose="00000500000000000000" pitchFamily="50" charset="0"/>
                <a:ea typeface="+mj-ea"/>
                <a:cs typeface="+mj-cs"/>
              </a:rPr>
              <a:t>Cyber</a:t>
            </a:r>
            <a:r>
              <a:rPr kumimoji="0" lang="en-US" sz="7700" b="1" i="0" u="none" strike="noStrike" kern="1200" cap="none" spc="-20" normalizeH="0" baseline="0" noProof="0" dirty="0">
                <a:ln>
                  <a:noFill/>
                </a:ln>
                <a:solidFill>
                  <a:srgbClr val="00B0F0"/>
                </a:solidFill>
                <a:effectLst/>
                <a:uLnTx/>
                <a:uFillTx/>
                <a:latin typeface="Montserrat" panose="00000500000000000000" pitchFamily="50" charset="0"/>
                <a:ea typeface="+mj-ea"/>
                <a:cs typeface="+mj-cs"/>
              </a:rPr>
              <a:t>Basics</a:t>
            </a:r>
            <a:br>
              <a:rPr lang="en-US" sz="9600" dirty="0">
                <a:solidFill>
                  <a:srgbClr val="00B0F0"/>
                </a:solidFill>
              </a:rPr>
            </a:br>
            <a:br>
              <a:rPr lang="en-US" sz="9600" dirty="0">
                <a:solidFill>
                  <a:srgbClr val="00B0F0"/>
                </a:solidFill>
              </a:rPr>
            </a:br>
            <a:br>
              <a:rPr lang="en-US" sz="9600" dirty="0"/>
            </a:br>
            <a:r>
              <a:rPr lang="en-US" sz="9600" dirty="0"/>
              <a:t> </a:t>
            </a:r>
          </a:p>
        </p:txBody>
      </p:sp>
      <p:pic>
        <p:nvPicPr>
          <p:cNvPr id="9" name="Picture 8">
            <a:extLst>
              <a:ext uri="{FF2B5EF4-FFF2-40B4-BE49-F238E27FC236}">
                <a16:creationId xmlns:a16="http://schemas.microsoft.com/office/drawing/2014/main" id="{3AEBB93C-29E4-C160-BAB8-15DC5A170F23}"/>
              </a:ext>
            </a:extLst>
          </p:cNvPr>
          <p:cNvPicPr>
            <a:picLocks noChangeAspect="1"/>
          </p:cNvPicPr>
          <p:nvPr/>
        </p:nvPicPr>
        <p:blipFill>
          <a:blip r:embed="rId3"/>
          <a:stretch>
            <a:fillRect/>
          </a:stretch>
        </p:blipFill>
        <p:spPr>
          <a:xfrm>
            <a:off x="8715490" y="-452881"/>
            <a:ext cx="3543859" cy="3543859"/>
          </a:xfrm>
          <a:prstGeom prst="rect">
            <a:avLst/>
          </a:prstGeom>
        </p:spPr>
      </p:pic>
      <p:sp>
        <p:nvSpPr>
          <p:cNvPr id="12" name="TextBox 11">
            <a:extLst>
              <a:ext uri="{FF2B5EF4-FFF2-40B4-BE49-F238E27FC236}">
                <a16:creationId xmlns:a16="http://schemas.microsoft.com/office/drawing/2014/main" id="{CBE0FFBF-EDD7-DBF5-9225-EFB81C71567D}"/>
              </a:ext>
            </a:extLst>
          </p:cNvPr>
          <p:cNvSpPr txBox="1"/>
          <p:nvPr/>
        </p:nvSpPr>
        <p:spPr>
          <a:xfrm>
            <a:off x="612649" y="3646043"/>
            <a:ext cx="72004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B0F0"/>
                </a:solidFill>
                <a:effectLst/>
                <a:uLnTx/>
                <a:uFillTx/>
                <a:latin typeface="+mj-lt"/>
                <a:ea typeface="+mn-ea"/>
                <a:cs typeface="+mn-cs"/>
              </a:rPr>
              <a:t>A </a:t>
            </a:r>
            <a:r>
              <a:rPr kumimoji="0" lang="en-US" sz="4000" b="1" i="1" u="none" strike="noStrike" kern="1200" cap="none" spc="0" normalizeH="0" baseline="0" noProof="0" dirty="0">
                <a:ln>
                  <a:noFill/>
                </a:ln>
                <a:effectLst/>
                <a:uLnTx/>
                <a:uFillTx/>
                <a:latin typeface="+mj-lt"/>
                <a:ea typeface="+mn-ea"/>
                <a:cs typeface="+mn-cs"/>
              </a:rPr>
              <a:t>6 part</a:t>
            </a:r>
            <a:r>
              <a:rPr kumimoji="0" lang="en-US" sz="4000" b="1" i="1" u="none" strike="noStrike" kern="1200" cap="none" spc="0" normalizeH="0" baseline="0" noProof="0" dirty="0">
                <a:ln>
                  <a:noFill/>
                </a:ln>
                <a:solidFill>
                  <a:srgbClr val="00B0F0"/>
                </a:solidFill>
                <a:effectLst/>
                <a:uLnTx/>
                <a:uFillTx/>
                <a:latin typeface="+mj-lt"/>
                <a:ea typeface="+mn-ea"/>
                <a:cs typeface="+mn-cs"/>
              </a:rPr>
              <a:t> story for </a:t>
            </a:r>
            <a:r>
              <a:rPr kumimoji="0" lang="en-US" sz="4000" b="1" i="1" u="none" strike="noStrike" kern="1200" cap="none" spc="0" normalizeH="0" baseline="0" noProof="0" dirty="0">
                <a:ln>
                  <a:noFill/>
                </a:ln>
                <a:effectLst/>
                <a:uLnTx/>
                <a:uFillTx/>
                <a:latin typeface="+mj-lt"/>
                <a:ea typeface="+mn-ea"/>
                <a:cs typeface="+mn-cs"/>
              </a:rPr>
              <a:t>year 7</a:t>
            </a:r>
            <a:r>
              <a:rPr kumimoji="0" lang="en-US" sz="4000" b="1" i="1" u="none" strike="noStrike" kern="1200" cap="none" spc="0" normalizeH="0" baseline="0" noProof="0" dirty="0">
                <a:ln>
                  <a:noFill/>
                </a:ln>
                <a:solidFill>
                  <a:srgbClr val="00B0F0"/>
                </a:solidFill>
                <a:effectLst/>
                <a:uLnTx/>
                <a:uFillTx/>
                <a:latin typeface="+mj-lt"/>
                <a:ea typeface="+mn-ea"/>
                <a:cs typeface="+mn-cs"/>
              </a:rPr>
              <a:t> investigators</a:t>
            </a:r>
            <a:endParaRPr kumimoji="0" lang="en-GB" sz="4000" b="1" i="1" u="none" strike="noStrike" kern="1200" cap="none" spc="0" normalizeH="0" baseline="0" noProof="0" dirty="0">
              <a:ln>
                <a:noFill/>
              </a:ln>
              <a:solidFill>
                <a:srgbClr val="00B0F0"/>
              </a:solidFill>
              <a:effectLst/>
              <a:uLnTx/>
              <a:uFillTx/>
              <a:latin typeface="+mj-lt"/>
              <a:ea typeface="+mn-ea"/>
              <a:cs typeface="+mn-cs"/>
            </a:endParaRPr>
          </a:p>
        </p:txBody>
      </p:sp>
    </p:spTree>
    <p:extLst>
      <p:ext uri="{BB962C8B-B14F-4D97-AF65-F5344CB8AC3E}">
        <p14:creationId xmlns:p14="http://schemas.microsoft.com/office/powerpoint/2010/main" val="152523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5C03-2F26-0A06-17F8-76581A6BC70C}"/>
              </a:ext>
            </a:extLst>
          </p:cNvPr>
          <p:cNvSpPr>
            <a:spLocks noGrp="1"/>
          </p:cNvSpPr>
          <p:nvPr>
            <p:ph type="title"/>
          </p:nvPr>
        </p:nvSpPr>
        <p:spPr>
          <a:xfrm>
            <a:off x="263692" y="391279"/>
            <a:ext cx="9851858" cy="1325563"/>
          </a:xfrm>
        </p:spPr>
        <p:txBody>
          <a:bodyPr>
            <a:normAutofit/>
          </a:bodyPr>
          <a:lstStyle/>
          <a:p>
            <a:pPr algn="ctr"/>
            <a:r>
              <a:rPr lang="en-GB" b="1" dirty="0">
                <a:solidFill>
                  <a:srgbClr val="00B0F0"/>
                </a:solidFill>
              </a:rPr>
              <a:t>Class Activity – How do you use Wi-Fi?</a:t>
            </a:r>
          </a:p>
        </p:txBody>
      </p:sp>
      <p:sp>
        <p:nvSpPr>
          <p:cNvPr id="3" name="Content Placeholder 2">
            <a:extLst>
              <a:ext uri="{FF2B5EF4-FFF2-40B4-BE49-F238E27FC236}">
                <a16:creationId xmlns:a16="http://schemas.microsoft.com/office/drawing/2014/main" id="{929FFC52-4F6B-510D-4427-C55773500227}"/>
              </a:ext>
            </a:extLst>
          </p:cNvPr>
          <p:cNvSpPr>
            <a:spLocks noGrp="1"/>
          </p:cNvSpPr>
          <p:nvPr>
            <p:ph sz="half" idx="1"/>
          </p:nvPr>
        </p:nvSpPr>
        <p:spPr>
          <a:xfrm>
            <a:off x="522890" y="1857156"/>
            <a:ext cx="8259160" cy="4351338"/>
          </a:xfrm>
        </p:spPr>
        <p:txBody>
          <a:bodyPr>
            <a:noAutofit/>
          </a:bodyPr>
          <a:lstStyle/>
          <a:p>
            <a:r>
              <a:rPr lang="en-GB" sz="2800" b="1" cap="none" dirty="0">
                <a:solidFill>
                  <a:schemeClr val="tx1"/>
                </a:solidFill>
              </a:rPr>
              <a:t>Make a list of the most common locations where you regularly use password protected Wi-Fi</a:t>
            </a:r>
          </a:p>
          <a:p>
            <a:endParaRPr lang="en-GB" sz="2800" b="1" cap="none" dirty="0">
              <a:solidFill>
                <a:schemeClr val="tx1"/>
              </a:solidFill>
            </a:endParaRPr>
          </a:p>
          <a:p>
            <a:r>
              <a:rPr lang="en-GB" sz="2800" b="1" cap="none" dirty="0">
                <a:solidFill>
                  <a:schemeClr val="tx1"/>
                </a:solidFill>
              </a:rPr>
              <a:t>Do you use Free Wi-Fi Hotspots?</a:t>
            </a:r>
          </a:p>
          <a:p>
            <a:endParaRPr lang="en-GB" sz="2800" b="1" cap="none" dirty="0">
              <a:solidFill>
                <a:schemeClr val="tx1"/>
              </a:solidFill>
            </a:endParaRPr>
          </a:p>
          <a:p>
            <a:r>
              <a:rPr lang="en-GB" sz="2800" b="1" cap="none" dirty="0">
                <a:solidFill>
                  <a:schemeClr val="tx1"/>
                </a:solidFill>
              </a:rPr>
              <a:t>If yes, how do you know who owns the Free Wi-Fi Hotspot?</a:t>
            </a:r>
          </a:p>
        </p:txBody>
      </p:sp>
      <p:pic>
        <p:nvPicPr>
          <p:cNvPr id="10" name="Picture 9">
            <a:extLst>
              <a:ext uri="{FF2B5EF4-FFF2-40B4-BE49-F238E27FC236}">
                <a16:creationId xmlns:a16="http://schemas.microsoft.com/office/drawing/2014/main" id="{BA02B746-A84E-CC23-779C-A27B142661AD}"/>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100000" contrast="63000"/>
                    </a14:imgEffect>
                  </a14:imgLayer>
                </a14:imgProps>
              </a:ext>
            </a:extLst>
          </a:blip>
          <a:stretch>
            <a:fillRect/>
          </a:stretch>
        </p:blipFill>
        <p:spPr>
          <a:xfrm>
            <a:off x="10509525" y="-105947"/>
            <a:ext cx="1682475" cy="1682475"/>
          </a:xfrm>
          <a:prstGeom prst="rect">
            <a:avLst/>
          </a:prstGeom>
        </p:spPr>
      </p:pic>
      <p:pic>
        <p:nvPicPr>
          <p:cNvPr id="2052" name="Picture 4" descr="Japan Connected Free-WiFi App Review [How Useful Is It?]">
            <a:extLst>
              <a:ext uri="{FF2B5EF4-FFF2-40B4-BE49-F238E27FC236}">
                <a16:creationId xmlns:a16="http://schemas.microsoft.com/office/drawing/2014/main" id="{7C7FCA4B-AB82-E2C4-16C0-9E3D1944EA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239"/>
          <a:stretch/>
        </p:blipFill>
        <p:spPr bwMode="auto">
          <a:xfrm>
            <a:off x="9637967" y="1857156"/>
            <a:ext cx="2327778" cy="485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2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17D713-98E5-2366-DA4E-0FBD90E9C23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4C28F3F-FB49-F2A2-E71C-A4387F12973C}"/>
              </a:ext>
            </a:extLst>
          </p:cNvPr>
          <p:cNvSpPr>
            <a:spLocks noGrp="1"/>
          </p:cNvSpPr>
          <p:nvPr>
            <p:ph type="title"/>
          </p:nvPr>
        </p:nvSpPr>
        <p:spPr>
          <a:xfrm>
            <a:off x="603527" y="105947"/>
            <a:ext cx="9905998" cy="1576528"/>
          </a:xfrm>
        </p:spPr>
        <p:txBody>
          <a:bodyPr/>
          <a:lstStyle/>
          <a:p>
            <a:r>
              <a:rPr lang="en-GB" b="1" cap="none" dirty="0">
                <a:solidFill>
                  <a:schemeClr val="tx1"/>
                </a:solidFill>
                <a:latin typeface="+mn-lt"/>
              </a:rPr>
              <a:t> </a:t>
            </a:r>
            <a:r>
              <a:rPr lang="en-GB" sz="4000" b="1" cap="none" dirty="0">
                <a:solidFill>
                  <a:srgbClr val="00B0F0"/>
                </a:solidFill>
                <a:latin typeface="+mn-lt"/>
              </a:rPr>
              <a:t>Your First Mission!</a:t>
            </a:r>
            <a:endParaRPr lang="en-GB" b="1" cap="none" dirty="0">
              <a:solidFill>
                <a:srgbClr val="00B0F0"/>
              </a:solidFill>
              <a:latin typeface="+mn-lt"/>
            </a:endParaRPr>
          </a:p>
        </p:txBody>
      </p:sp>
      <p:sp>
        <p:nvSpPr>
          <p:cNvPr id="3" name="Content Placeholder 2">
            <a:extLst>
              <a:ext uri="{FF2B5EF4-FFF2-40B4-BE49-F238E27FC236}">
                <a16:creationId xmlns:a16="http://schemas.microsoft.com/office/drawing/2014/main" id="{2BC9154B-16CD-305B-C4EE-156F31FEDA28}"/>
              </a:ext>
            </a:extLst>
          </p:cNvPr>
          <p:cNvSpPr>
            <a:spLocks noGrp="1"/>
          </p:cNvSpPr>
          <p:nvPr>
            <p:ph idx="1"/>
          </p:nvPr>
        </p:nvSpPr>
        <p:spPr>
          <a:xfrm>
            <a:off x="603527" y="1643257"/>
            <a:ext cx="9905998" cy="4709972"/>
          </a:xfrm>
        </p:spPr>
        <p:txBody>
          <a:bodyPr anchor="t">
            <a:noAutofit/>
          </a:bodyPr>
          <a:lstStyle/>
          <a:p>
            <a:pPr marL="0" indent="0">
              <a:buNone/>
            </a:pPr>
            <a:r>
              <a:rPr lang="en-GB" sz="3200" b="1" cap="none" dirty="0">
                <a:solidFill>
                  <a:srgbClr val="92D050"/>
                </a:solidFill>
              </a:rPr>
              <a:t>Alex</a:t>
            </a:r>
            <a:r>
              <a:rPr lang="en-GB" sz="2400" b="1" cap="none" dirty="0">
                <a:solidFill>
                  <a:schemeClr val="tx1"/>
                </a:solidFill>
              </a:rPr>
              <a:t> needs to know what the best options are</a:t>
            </a:r>
          </a:p>
          <a:p>
            <a:endParaRPr lang="en-GB" sz="2400" b="1" cap="none" dirty="0">
              <a:solidFill>
                <a:schemeClr val="tx1"/>
              </a:solidFill>
            </a:endParaRPr>
          </a:p>
          <a:p>
            <a:r>
              <a:rPr lang="en-GB" sz="2400" b="1" cap="none" dirty="0">
                <a:solidFill>
                  <a:schemeClr val="tx1"/>
                </a:solidFill>
              </a:rPr>
              <a:t>To connect to the internet on any type of phone.</a:t>
            </a:r>
          </a:p>
          <a:p>
            <a:endParaRPr lang="en-GB" sz="2400" b="1" cap="none" dirty="0">
              <a:solidFill>
                <a:schemeClr val="tx1"/>
              </a:solidFill>
            </a:endParaRPr>
          </a:p>
          <a:p>
            <a:r>
              <a:rPr lang="en-GB" sz="2400" b="1" cap="none" dirty="0">
                <a:solidFill>
                  <a:schemeClr val="tx1"/>
                </a:solidFill>
              </a:rPr>
              <a:t>But without exposing his identity here on Earth</a:t>
            </a:r>
          </a:p>
          <a:p>
            <a:endParaRPr lang="en-GB" sz="2400" b="1" cap="none" dirty="0">
              <a:solidFill>
                <a:schemeClr val="tx1"/>
              </a:solidFill>
            </a:endParaRPr>
          </a:p>
          <a:p>
            <a:pPr marL="0" indent="0">
              <a:buNone/>
            </a:pPr>
            <a:r>
              <a:rPr lang="en-GB" sz="2400" b="1" cap="none" dirty="0">
                <a:solidFill>
                  <a:schemeClr val="tx1"/>
                </a:solidFill>
              </a:rPr>
              <a:t>Your Mission is to research the risks of connecting to the internet, as well as any other technologies that may be of help in keeping </a:t>
            </a:r>
            <a:r>
              <a:rPr lang="en-GB" sz="2400" b="1" cap="none" dirty="0">
                <a:solidFill>
                  <a:srgbClr val="92D050"/>
                </a:solidFill>
              </a:rPr>
              <a:t>Alex</a:t>
            </a:r>
            <a:r>
              <a:rPr lang="en-GB" sz="2400" b="1" cap="none" dirty="0">
                <a:solidFill>
                  <a:schemeClr val="tx1"/>
                </a:solidFill>
              </a:rPr>
              <a:t> safe. You will then discuss the best options in the next session.</a:t>
            </a:r>
          </a:p>
          <a:p>
            <a:endParaRPr lang="en-GB" sz="2400" b="1" cap="none" dirty="0">
              <a:solidFill>
                <a:schemeClr val="tx1"/>
              </a:solidFill>
            </a:endParaRPr>
          </a:p>
        </p:txBody>
      </p:sp>
      <p:pic>
        <p:nvPicPr>
          <p:cNvPr id="5" name="Picture 4">
            <a:extLst>
              <a:ext uri="{FF2B5EF4-FFF2-40B4-BE49-F238E27FC236}">
                <a16:creationId xmlns:a16="http://schemas.microsoft.com/office/drawing/2014/main" id="{4CEC9D12-ABED-EE66-FDD7-0839D28FA8B9}"/>
              </a:ext>
            </a:extLst>
          </p:cNvPr>
          <p:cNvPicPr>
            <a:picLocks noChangeAspect="1"/>
          </p:cNvPicPr>
          <p:nvPr/>
        </p:nvPicPr>
        <p:blipFill>
          <a:blip r:embed="rId3"/>
          <a:stretch>
            <a:fillRect/>
          </a:stretch>
        </p:blipFill>
        <p:spPr>
          <a:xfrm>
            <a:off x="10509525" y="-105947"/>
            <a:ext cx="1682475" cy="1682475"/>
          </a:xfrm>
          <a:prstGeom prst="rect">
            <a:avLst/>
          </a:prstGeom>
        </p:spPr>
      </p:pic>
    </p:spTree>
    <p:extLst>
      <p:ext uri="{BB962C8B-B14F-4D97-AF65-F5344CB8AC3E}">
        <p14:creationId xmlns:p14="http://schemas.microsoft.com/office/powerpoint/2010/main" val="1917004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17D713-98E5-2366-DA4E-0FBD90E9C23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4C28F3F-FB49-F2A2-E71C-A4387F12973C}"/>
              </a:ext>
            </a:extLst>
          </p:cNvPr>
          <p:cNvSpPr>
            <a:spLocks noGrp="1"/>
          </p:cNvSpPr>
          <p:nvPr>
            <p:ph type="title"/>
          </p:nvPr>
        </p:nvSpPr>
        <p:spPr>
          <a:xfrm>
            <a:off x="603527" y="-42722"/>
            <a:ext cx="9905998" cy="1905000"/>
          </a:xfrm>
        </p:spPr>
        <p:txBody>
          <a:bodyPr/>
          <a:lstStyle/>
          <a:p>
            <a:r>
              <a:rPr lang="en-GB" b="1" cap="none" dirty="0">
                <a:solidFill>
                  <a:schemeClr val="tx1"/>
                </a:solidFill>
                <a:latin typeface="+mn-lt"/>
              </a:rPr>
              <a:t>Workbook Activities – Self-study</a:t>
            </a:r>
          </a:p>
        </p:txBody>
      </p:sp>
      <p:sp>
        <p:nvSpPr>
          <p:cNvPr id="3" name="Content Placeholder 2">
            <a:extLst>
              <a:ext uri="{FF2B5EF4-FFF2-40B4-BE49-F238E27FC236}">
                <a16:creationId xmlns:a16="http://schemas.microsoft.com/office/drawing/2014/main" id="{2BC9154B-16CD-305B-C4EE-156F31FEDA28}"/>
              </a:ext>
            </a:extLst>
          </p:cNvPr>
          <p:cNvSpPr>
            <a:spLocks noGrp="1"/>
          </p:cNvSpPr>
          <p:nvPr>
            <p:ph idx="1"/>
          </p:nvPr>
        </p:nvSpPr>
        <p:spPr>
          <a:xfrm>
            <a:off x="603527" y="1862278"/>
            <a:ext cx="9905998" cy="4709972"/>
          </a:xfrm>
        </p:spPr>
        <p:txBody>
          <a:bodyPr>
            <a:noAutofit/>
          </a:bodyPr>
          <a:lstStyle/>
          <a:p>
            <a:pPr marL="0" indent="0">
              <a:buNone/>
            </a:pPr>
            <a:r>
              <a:rPr lang="en-GB" sz="2400" b="1" cap="none" dirty="0">
                <a:solidFill>
                  <a:srgbClr val="00B0F0"/>
                </a:solidFill>
              </a:rPr>
              <a:t>Things you may want to research / Google</a:t>
            </a:r>
          </a:p>
          <a:p>
            <a:endParaRPr lang="en-GB" sz="2400" b="1" cap="none" dirty="0">
              <a:solidFill>
                <a:schemeClr val="tx1"/>
              </a:solidFill>
            </a:endParaRPr>
          </a:p>
          <a:p>
            <a:r>
              <a:rPr lang="en-GB" sz="2400" b="1" cap="none" dirty="0">
                <a:solidFill>
                  <a:schemeClr val="tx1"/>
                </a:solidFill>
              </a:rPr>
              <a:t>Mobile data networks (also called Cellular networks) vs Wi-Fi</a:t>
            </a:r>
          </a:p>
          <a:p>
            <a:endParaRPr lang="en-GB" sz="2400" b="1" cap="none" dirty="0">
              <a:solidFill>
                <a:schemeClr val="tx1"/>
              </a:solidFill>
            </a:endParaRPr>
          </a:p>
          <a:p>
            <a:r>
              <a:rPr lang="en-GB" sz="2400" b="1" cap="none" dirty="0">
                <a:solidFill>
                  <a:schemeClr val="tx1"/>
                </a:solidFill>
              </a:rPr>
              <a:t>Wireless padlock icons</a:t>
            </a:r>
          </a:p>
          <a:p>
            <a:endParaRPr lang="en-GB" sz="2400" b="1" cap="none" dirty="0">
              <a:solidFill>
                <a:schemeClr val="tx1"/>
              </a:solidFill>
            </a:endParaRPr>
          </a:p>
          <a:p>
            <a:r>
              <a:rPr lang="en-GB" sz="2400" b="1" cap="none" dirty="0">
                <a:solidFill>
                  <a:schemeClr val="tx1"/>
                </a:solidFill>
              </a:rPr>
              <a:t>Public Wi-Fi risks</a:t>
            </a:r>
          </a:p>
          <a:p>
            <a:endParaRPr lang="en-GB" sz="2400" b="1" cap="none" dirty="0">
              <a:solidFill>
                <a:schemeClr val="tx1"/>
              </a:solidFill>
            </a:endParaRPr>
          </a:p>
          <a:p>
            <a:r>
              <a:rPr lang="en-GB" sz="2400" b="1" cap="none" dirty="0">
                <a:solidFill>
                  <a:schemeClr val="tx1"/>
                </a:solidFill>
              </a:rPr>
              <a:t>Other technologies that may help </a:t>
            </a:r>
            <a:r>
              <a:rPr lang="en-GB" sz="2400" b="1" cap="none" dirty="0">
                <a:solidFill>
                  <a:srgbClr val="92D050"/>
                </a:solidFill>
              </a:rPr>
              <a:t>Alex</a:t>
            </a:r>
          </a:p>
          <a:p>
            <a:endParaRPr lang="en-GB" sz="2400" b="1" cap="none" dirty="0">
              <a:solidFill>
                <a:schemeClr val="tx1"/>
              </a:solidFill>
            </a:endParaRPr>
          </a:p>
        </p:txBody>
      </p:sp>
      <p:pic>
        <p:nvPicPr>
          <p:cNvPr id="5" name="Picture 4">
            <a:extLst>
              <a:ext uri="{FF2B5EF4-FFF2-40B4-BE49-F238E27FC236}">
                <a16:creationId xmlns:a16="http://schemas.microsoft.com/office/drawing/2014/main" id="{4CEC9D12-ABED-EE66-FDD7-0839D28FA8B9}"/>
              </a:ext>
            </a:extLst>
          </p:cNvPr>
          <p:cNvPicPr>
            <a:picLocks noChangeAspect="1"/>
          </p:cNvPicPr>
          <p:nvPr/>
        </p:nvPicPr>
        <p:blipFill>
          <a:blip r:embed="rId3"/>
          <a:stretch>
            <a:fillRect/>
          </a:stretch>
        </p:blipFill>
        <p:spPr>
          <a:xfrm>
            <a:off x="10509525" y="-105947"/>
            <a:ext cx="1682475" cy="1682475"/>
          </a:xfrm>
          <a:prstGeom prst="rect">
            <a:avLst/>
          </a:prstGeom>
        </p:spPr>
      </p:pic>
      <p:pic>
        <p:nvPicPr>
          <p:cNvPr id="3074" name="Picture 2" descr="Adwords Voucher - 20 Google AdWords Vouchers worth $2000 in Total">
            <a:extLst>
              <a:ext uri="{FF2B5EF4-FFF2-40B4-BE49-F238E27FC236}">
                <a16:creationId xmlns:a16="http://schemas.microsoft.com/office/drawing/2014/main" id="{FCBF2166-F372-0DCB-C9B6-DCB153378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727" y="4667251"/>
            <a:ext cx="267652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7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296327-9F61-0069-EA22-2652C68B0A54}"/>
              </a:ext>
            </a:extLst>
          </p:cNvPr>
          <p:cNvSpPr>
            <a:spLocks noGrp="1"/>
          </p:cNvSpPr>
          <p:nvPr>
            <p:ph type="title"/>
          </p:nvPr>
        </p:nvSpPr>
        <p:spPr>
          <a:xfrm>
            <a:off x="471054" y="149629"/>
            <a:ext cx="10751127" cy="847899"/>
          </a:xfrm>
        </p:spPr>
        <p:txBody>
          <a:bodyPr>
            <a:noAutofit/>
          </a:bodyPr>
          <a:lstStyle/>
          <a:p>
            <a:br>
              <a:rPr lang="en-GB" b="1" dirty="0">
                <a:solidFill>
                  <a:srgbClr val="00B0F0"/>
                </a:solidFill>
                <a:latin typeface="Montserrat" panose="00000500000000000000" pitchFamily="50" charset="0"/>
              </a:rPr>
            </a:br>
            <a:r>
              <a:rPr lang="en-GB" b="1" dirty="0">
                <a:solidFill>
                  <a:schemeClr val="tx1">
                    <a:lumMod val="95000"/>
                  </a:schemeClr>
                </a:solidFill>
                <a:latin typeface="Montserrat" panose="00000500000000000000" pitchFamily="50" charset="0"/>
              </a:rPr>
              <a:t>what’s this INVESTIGATON all about?</a:t>
            </a:r>
            <a:br>
              <a:rPr lang="en-GB" b="1" dirty="0">
                <a:solidFill>
                  <a:schemeClr val="tx1">
                    <a:lumMod val="95000"/>
                  </a:schemeClr>
                </a:solidFill>
                <a:latin typeface="Montserrat" panose="00000500000000000000" pitchFamily="50" charset="0"/>
              </a:rPr>
            </a:br>
            <a:endParaRPr lang="en-GB" b="1" dirty="0">
              <a:solidFill>
                <a:schemeClr val="tx1">
                  <a:lumMod val="95000"/>
                </a:schemeClr>
              </a:solidFill>
              <a:latin typeface="Montserrat" panose="00000500000000000000" pitchFamily="50" charset="0"/>
            </a:endParaRPr>
          </a:p>
        </p:txBody>
      </p:sp>
      <p:sp>
        <p:nvSpPr>
          <p:cNvPr id="12" name="Content Placeholder 5">
            <a:extLst>
              <a:ext uri="{FF2B5EF4-FFF2-40B4-BE49-F238E27FC236}">
                <a16:creationId xmlns:a16="http://schemas.microsoft.com/office/drawing/2014/main" id="{D7F04FC2-9B89-E1A3-02C9-C1FFD7F61FEF}"/>
              </a:ext>
            </a:extLst>
          </p:cNvPr>
          <p:cNvSpPr txBox="1">
            <a:spLocks noGrp="1"/>
          </p:cNvSpPr>
          <p:nvPr>
            <p:ph idx="1"/>
          </p:nvPr>
        </p:nvSpPr>
        <p:spPr>
          <a:xfrm>
            <a:off x="465511" y="1388226"/>
            <a:ext cx="11726489" cy="5237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cap="none" dirty="0">
                <a:solidFill>
                  <a:srgbClr val="00B0F0"/>
                </a:solidFill>
                <a:latin typeface="Montserrat" panose="00000500000000000000" pitchFamily="50" charset="0"/>
              </a:rPr>
              <a:t>Our cyber story</a:t>
            </a:r>
          </a:p>
          <a:p>
            <a:pPr marL="0" indent="0">
              <a:buNone/>
            </a:pPr>
            <a:r>
              <a:rPr lang="en-GB" sz="2400" b="1" cap="none" dirty="0">
                <a:latin typeface="Montserrat" panose="00000500000000000000" pitchFamily="50" charset="0"/>
              </a:rPr>
              <a:t>We have an Alien visitor, </a:t>
            </a:r>
            <a:r>
              <a:rPr lang="en-GB" sz="3200" b="1" cap="none" dirty="0">
                <a:solidFill>
                  <a:srgbClr val="92D050"/>
                </a:solidFill>
                <a:latin typeface="Montserrat" panose="00000500000000000000" pitchFamily="50" charset="0"/>
              </a:rPr>
              <a:t>Alex</a:t>
            </a:r>
            <a:r>
              <a:rPr lang="en-GB" sz="2400" b="1" cap="none" dirty="0">
                <a:latin typeface="Montserrat" panose="00000500000000000000" pitchFamily="50" charset="0"/>
              </a:rPr>
              <a:t>, who wants to learn how to use a mobile phone, as well as how to avoid being found while here</a:t>
            </a:r>
          </a:p>
          <a:p>
            <a:pPr lvl="1"/>
            <a:r>
              <a:rPr lang="en-GB" sz="2000" b="1" cap="none" dirty="0">
                <a:latin typeface="Montserrat" panose="00000500000000000000" pitchFamily="50" charset="0"/>
              </a:rPr>
              <a:t>You get to advise </a:t>
            </a:r>
            <a:r>
              <a:rPr lang="en-GB" sz="2800" b="1" cap="none" dirty="0">
                <a:solidFill>
                  <a:srgbClr val="92D050"/>
                </a:solidFill>
                <a:latin typeface="Montserrat" panose="00000500000000000000" pitchFamily="50" charset="0"/>
              </a:rPr>
              <a:t>Alex</a:t>
            </a:r>
            <a:r>
              <a:rPr lang="en-GB" sz="2000" b="1" cap="none" dirty="0">
                <a:latin typeface="Montserrat" panose="00000500000000000000" pitchFamily="50" charset="0"/>
              </a:rPr>
              <a:t> on how to set up a new mobile phone</a:t>
            </a:r>
          </a:p>
          <a:p>
            <a:pPr lvl="1"/>
            <a:endParaRPr lang="en-GB" sz="2000" b="1" cap="none" dirty="0">
              <a:latin typeface="Montserrat" panose="00000500000000000000" pitchFamily="50" charset="0"/>
            </a:endParaRPr>
          </a:p>
          <a:p>
            <a:pPr lvl="1"/>
            <a:r>
              <a:rPr lang="en-GB" sz="2000" b="1" cap="none" dirty="0">
                <a:latin typeface="Montserrat" panose="00000500000000000000" pitchFamily="50" charset="0"/>
              </a:rPr>
              <a:t>You get to research choices to keep </a:t>
            </a:r>
            <a:r>
              <a:rPr lang="en-GB" sz="2800" b="1" cap="none" dirty="0">
                <a:solidFill>
                  <a:srgbClr val="92D050"/>
                </a:solidFill>
                <a:latin typeface="Montserrat" panose="00000500000000000000" pitchFamily="50" charset="0"/>
              </a:rPr>
              <a:t>Alex</a:t>
            </a:r>
            <a:r>
              <a:rPr lang="en-GB" sz="2000" b="1" cap="none" dirty="0">
                <a:latin typeface="Montserrat" panose="00000500000000000000" pitchFamily="50" charset="0"/>
              </a:rPr>
              <a:t> from being found</a:t>
            </a:r>
          </a:p>
          <a:p>
            <a:pPr lvl="1"/>
            <a:endParaRPr lang="en-GB" sz="2000" b="1" cap="none" dirty="0">
              <a:latin typeface="Montserrat" panose="00000500000000000000" pitchFamily="50" charset="0"/>
            </a:endParaRPr>
          </a:p>
          <a:p>
            <a:pPr lvl="1"/>
            <a:r>
              <a:rPr lang="en-GB" sz="2000" b="1" cap="none" dirty="0">
                <a:latin typeface="Montserrat" panose="00000500000000000000" pitchFamily="50" charset="0"/>
              </a:rPr>
              <a:t>You get to share any thoughts on how best to do that</a:t>
            </a:r>
          </a:p>
          <a:p>
            <a:pPr lvl="1"/>
            <a:endParaRPr lang="en-GB" sz="2000" b="1" cap="none" dirty="0">
              <a:latin typeface="Montserrat" panose="00000500000000000000" pitchFamily="50" charset="0"/>
            </a:endParaRPr>
          </a:p>
          <a:p>
            <a:pPr lvl="1"/>
            <a:r>
              <a:rPr lang="en-GB" sz="2000" b="1" cap="none" dirty="0">
                <a:latin typeface="Montserrat" panose="00000500000000000000" pitchFamily="50" charset="0"/>
              </a:rPr>
              <a:t>So your favourite video channels &amp; feeds are your friends </a:t>
            </a:r>
          </a:p>
          <a:p>
            <a:pPr marL="457200" lvl="1" indent="0">
              <a:buNone/>
            </a:pPr>
            <a:r>
              <a:rPr lang="en-GB" sz="2000" b="1" cap="none" dirty="0">
                <a:latin typeface="Montserrat" panose="00000500000000000000" pitchFamily="50" charset="0"/>
              </a:rPr>
              <a:t>	here – &amp; no tests!</a:t>
            </a:r>
          </a:p>
          <a:p>
            <a:endParaRPr lang="en-GB" sz="1800" b="1" dirty="0">
              <a:latin typeface="Montserrat" panose="00000500000000000000" pitchFamily="50" charset="0"/>
            </a:endParaRPr>
          </a:p>
        </p:txBody>
      </p:sp>
      <p:pic>
        <p:nvPicPr>
          <p:cNvPr id="1026" name="Picture 2" descr="5 Must-Have Google Search Tips for Students | AGParts Worldwide">
            <a:extLst>
              <a:ext uri="{FF2B5EF4-FFF2-40B4-BE49-F238E27FC236}">
                <a16:creationId xmlns:a16="http://schemas.microsoft.com/office/drawing/2014/main" id="{89027702-BCA8-4A07-282A-ACC257FF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560" y="5866173"/>
            <a:ext cx="1497241" cy="8421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A343B49-B586-1264-A0A6-7343E271265D}"/>
              </a:ext>
            </a:extLst>
          </p:cNvPr>
          <p:cNvPicPr>
            <a:picLocks noChangeAspect="1"/>
          </p:cNvPicPr>
          <p:nvPr/>
        </p:nvPicPr>
        <p:blipFill>
          <a:blip r:embed="rId4"/>
          <a:stretch>
            <a:fillRect/>
          </a:stretch>
        </p:blipFill>
        <p:spPr>
          <a:xfrm>
            <a:off x="10644083" y="-1"/>
            <a:ext cx="1497241" cy="1497241"/>
          </a:xfrm>
          <a:prstGeom prst="rect">
            <a:avLst/>
          </a:prstGeom>
        </p:spPr>
      </p:pic>
      <p:pic>
        <p:nvPicPr>
          <p:cNvPr id="1028" name="Picture 4" descr="YouTube supervised account and parental controls | Internet Matters">
            <a:extLst>
              <a:ext uri="{FF2B5EF4-FFF2-40B4-BE49-F238E27FC236}">
                <a16:creationId xmlns:a16="http://schemas.microsoft.com/office/drawing/2014/main" id="{AA7969C5-E452-3885-1A20-ECEC5DAB6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3560" y="4828626"/>
            <a:ext cx="1497241" cy="84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2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762418CA-0565-1DDF-2AB7-580E8238A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 y="87133"/>
            <a:ext cx="12083567" cy="6770867"/>
          </a:xfrm>
          <a:prstGeom prst="rect">
            <a:avLst/>
          </a:prstGeom>
        </p:spPr>
      </p:pic>
      <p:pic>
        <p:nvPicPr>
          <p:cNvPr id="18" name="Picture 17">
            <a:extLst>
              <a:ext uri="{FF2B5EF4-FFF2-40B4-BE49-F238E27FC236}">
                <a16:creationId xmlns:a16="http://schemas.microsoft.com/office/drawing/2014/main" id="{B3931B09-923E-56C7-9696-A46208F2D0A5}"/>
              </a:ext>
            </a:extLst>
          </p:cNvPr>
          <p:cNvPicPr>
            <a:picLocks noChangeAspect="1"/>
          </p:cNvPicPr>
          <p:nvPr/>
        </p:nvPicPr>
        <p:blipFill>
          <a:blip r:embed="rId4"/>
          <a:stretch>
            <a:fillRect/>
          </a:stretch>
        </p:blipFill>
        <p:spPr>
          <a:xfrm>
            <a:off x="0" y="-114971"/>
            <a:ext cx="1037168" cy="1037168"/>
          </a:xfrm>
          <a:prstGeom prst="rect">
            <a:avLst/>
          </a:prstGeom>
        </p:spPr>
      </p:pic>
    </p:spTree>
    <p:extLst>
      <p:ext uri="{BB962C8B-B14F-4D97-AF65-F5344CB8AC3E}">
        <p14:creationId xmlns:p14="http://schemas.microsoft.com/office/powerpoint/2010/main" val="148272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3A1D8-D958-FFDE-0C73-016EC1B94DEF}"/>
              </a:ext>
            </a:extLst>
          </p:cNvPr>
          <p:cNvSpPr txBox="1"/>
          <p:nvPr/>
        </p:nvSpPr>
        <p:spPr>
          <a:xfrm>
            <a:off x="3047189" y="3244334"/>
            <a:ext cx="6094378" cy="369332"/>
          </a:xfrm>
          <a:prstGeom prst="rect">
            <a:avLst/>
          </a:prstGeom>
          <a:noFill/>
        </p:spPr>
        <p:txBody>
          <a:bodyPr wrap="square">
            <a:spAutoFit/>
          </a:bodyPr>
          <a:lstStyle/>
          <a:p>
            <a:endParaRPr lang="en-GB" dirty="0"/>
          </a:p>
        </p:txBody>
      </p:sp>
      <p:sp>
        <p:nvSpPr>
          <p:cNvPr id="6" name="Title 5">
            <a:extLst>
              <a:ext uri="{FF2B5EF4-FFF2-40B4-BE49-F238E27FC236}">
                <a16:creationId xmlns:a16="http://schemas.microsoft.com/office/drawing/2014/main" id="{6A8EA474-66AC-60B3-F6F2-C2FFCB8DE3FF}"/>
              </a:ext>
            </a:extLst>
          </p:cNvPr>
          <p:cNvSpPr>
            <a:spLocks noGrp="1"/>
          </p:cNvSpPr>
          <p:nvPr>
            <p:ph type="title"/>
          </p:nvPr>
        </p:nvSpPr>
        <p:spPr>
          <a:xfrm>
            <a:off x="612649" y="505326"/>
            <a:ext cx="9905998" cy="1905000"/>
          </a:xfrm>
        </p:spPr>
        <p:txBody>
          <a:bodyPr>
            <a:normAutofit/>
          </a:bodyPr>
          <a:lstStyle/>
          <a:p>
            <a:r>
              <a:rPr lang="en-GB" sz="4800" b="1" cap="none" dirty="0">
                <a:solidFill>
                  <a:schemeClr val="tx1"/>
                </a:solidFill>
              </a:rPr>
              <a:t>How does </a:t>
            </a:r>
            <a:r>
              <a:rPr lang="en-US" sz="4800" b="1" cap="none" spc="-20" dirty="0">
                <a:ln>
                  <a:noFill/>
                </a:ln>
                <a:solidFill>
                  <a:schemeClr val="tx1"/>
                </a:solidFill>
                <a:effectLst/>
                <a:latin typeface="Montserrat" panose="00000500000000000000" pitchFamily="50" charset="0"/>
              </a:rPr>
              <a:t>Cyber</a:t>
            </a:r>
            <a:r>
              <a:rPr lang="en-US" sz="4800" b="1" cap="none" spc="-20" dirty="0">
                <a:ln>
                  <a:noFill/>
                </a:ln>
                <a:solidFill>
                  <a:srgbClr val="00B0F0"/>
                </a:solidFill>
                <a:effectLst/>
                <a:latin typeface="Montserrat" panose="00000500000000000000" pitchFamily="50" charset="0"/>
              </a:rPr>
              <a:t>Basics</a:t>
            </a:r>
            <a:r>
              <a:rPr lang="en-US" sz="4800" b="1" cap="none" spc="-20" dirty="0">
                <a:ln>
                  <a:noFill/>
                </a:ln>
                <a:solidFill>
                  <a:schemeClr val="tx1"/>
                </a:solidFill>
                <a:effectLst/>
                <a:latin typeface="Montserrat" panose="00000500000000000000" pitchFamily="50" charset="0"/>
              </a:rPr>
              <a:t> </a:t>
            </a:r>
            <a:r>
              <a:rPr lang="en-GB" sz="4800" b="1" cap="none" dirty="0">
                <a:solidFill>
                  <a:schemeClr val="tx1"/>
                </a:solidFill>
              </a:rPr>
              <a:t>work?</a:t>
            </a:r>
          </a:p>
        </p:txBody>
      </p:sp>
      <p:sp>
        <p:nvSpPr>
          <p:cNvPr id="7" name="Content Placeholder 6">
            <a:extLst>
              <a:ext uri="{FF2B5EF4-FFF2-40B4-BE49-F238E27FC236}">
                <a16:creationId xmlns:a16="http://schemas.microsoft.com/office/drawing/2014/main" id="{5B8775A6-0F3F-47D7-83A6-A34665E4C89D}"/>
              </a:ext>
            </a:extLst>
          </p:cNvPr>
          <p:cNvSpPr>
            <a:spLocks noGrp="1"/>
          </p:cNvSpPr>
          <p:nvPr>
            <p:ph idx="1"/>
          </p:nvPr>
        </p:nvSpPr>
        <p:spPr>
          <a:xfrm>
            <a:off x="731520" y="2666999"/>
            <a:ext cx="10520413" cy="3685675"/>
          </a:xfrm>
        </p:spPr>
        <p:txBody>
          <a:bodyPr>
            <a:normAutofit/>
          </a:bodyPr>
          <a:lstStyle/>
          <a:p>
            <a:r>
              <a:rPr lang="en-GB" sz="2800" b="1" cap="none" dirty="0"/>
              <a:t>We introduce a new Mission every session</a:t>
            </a:r>
          </a:p>
          <a:p>
            <a:r>
              <a:rPr lang="en-GB" sz="2800" b="1" cap="none" dirty="0"/>
              <a:t>You then investigate options in how </a:t>
            </a:r>
            <a:r>
              <a:rPr lang="en-GB" sz="3600" b="1" cap="none" dirty="0">
                <a:solidFill>
                  <a:srgbClr val="92D050"/>
                </a:solidFill>
              </a:rPr>
              <a:t>Alex</a:t>
            </a:r>
            <a:r>
              <a:rPr lang="en-GB" sz="2800" b="1" cap="none" dirty="0"/>
              <a:t> sets up the phone </a:t>
            </a:r>
          </a:p>
          <a:p>
            <a:r>
              <a:rPr lang="en-GB" sz="2800" b="1" cap="none" dirty="0"/>
              <a:t>You report back your findings for group discussion, and then start the next mission</a:t>
            </a:r>
          </a:p>
          <a:p>
            <a:endParaRPr lang="en-GB" sz="2800" b="1" cap="none" dirty="0"/>
          </a:p>
        </p:txBody>
      </p:sp>
      <p:pic>
        <p:nvPicPr>
          <p:cNvPr id="8" name="Picture 7">
            <a:extLst>
              <a:ext uri="{FF2B5EF4-FFF2-40B4-BE49-F238E27FC236}">
                <a16:creationId xmlns:a16="http://schemas.microsoft.com/office/drawing/2014/main" id="{51176E34-2DC7-9183-9623-D1D63AC0172D}"/>
              </a:ext>
            </a:extLst>
          </p:cNvPr>
          <p:cNvPicPr>
            <a:picLocks noChangeAspect="1"/>
          </p:cNvPicPr>
          <p:nvPr/>
        </p:nvPicPr>
        <p:blipFill>
          <a:blip r:embed="rId3"/>
          <a:stretch>
            <a:fillRect/>
          </a:stretch>
        </p:blipFill>
        <p:spPr>
          <a:xfrm>
            <a:off x="11268865" y="5923879"/>
            <a:ext cx="1037168" cy="1037168"/>
          </a:xfrm>
          <a:prstGeom prst="rect">
            <a:avLst/>
          </a:prstGeom>
        </p:spPr>
      </p:pic>
      <p:sp>
        <p:nvSpPr>
          <p:cNvPr id="9" name="Title 6">
            <a:extLst>
              <a:ext uri="{FF2B5EF4-FFF2-40B4-BE49-F238E27FC236}">
                <a16:creationId xmlns:a16="http://schemas.microsoft.com/office/drawing/2014/main" id="{416ADCA3-6BAA-B1B7-1C4B-84065DA91523}"/>
              </a:ext>
            </a:extLst>
          </p:cNvPr>
          <p:cNvSpPr txBox="1">
            <a:spLocks/>
          </p:cNvSpPr>
          <p:nvPr/>
        </p:nvSpPr>
        <p:spPr>
          <a:xfrm>
            <a:off x="612649" y="2125824"/>
            <a:ext cx="6536297" cy="13031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9600" dirty="0">
                <a:solidFill>
                  <a:srgbClr val="00B0F0"/>
                </a:solidFill>
              </a:rPr>
            </a:br>
            <a:br>
              <a:rPr lang="en-US" sz="9600" dirty="0">
                <a:solidFill>
                  <a:srgbClr val="00B0F0"/>
                </a:solidFill>
              </a:rPr>
            </a:br>
            <a:br>
              <a:rPr lang="en-US" sz="9600" dirty="0"/>
            </a:br>
            <a:r>
              <a:rPr lang="en-US" sz="9600" dirty="0"/>
              <a:t> </a:t>
            </a:r>
          </a:p>
        </p:txBody>
      </p:sp>
    </p:spTree>
    <p:extLst>
      <p:ext uri="{BB962C8B-B14F-4D97-AF65-F5344CB8AC3E}">
        <p14:creationId xmlns:p14="http://schemas.microsoft.com/office/powerpoint/2010/main" val="92066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53C67-F782-234B-3651-F934823B22D1}"/>
              </a:ext>
            </a:extLst>
          </p:cNvPr>
          <p:cNvSpPr/>
          <p:nvPr/>
        </p:nvSpPr>
        <p:spPr>
          <a:xfrm>
            <a:off x="67349"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12649" y="2125824"/>
            <a:ext cx="6536297" cy="1303176"/>
          </a:xfrm>
        </p:spPr>
        <p:txBody>
          <a:bodyPr>
            <a:noAutofit/>
          </a:bodyPr>
          <a:lstStyle/>
          <a:p>
            <a:r>
              <a:rPr kumimoji="0" lang="en-US" sz="7700" b="1" i="0" u="none" strike="noStrike" kern="1200" cap="none" spc="-20" normalizeH="0" baseline="0" noProof="0" dirty="0">
                <a:ln>
                  <a:noFill/>
                </a:ln>
                <a:solidFill>
                  <a:prstClr val="white"/>
                </a:solidFill>
                <a:effectLst/>
                <a:uLnTx/>
                <a:uFillTx/>
                <a:latin typeface="Montserrat" panose="00000500000000000000" pitchFamily="50" charset="0"/>
                <a:ea typeface="+mj-ea"/>
                <a:cs typeface="+mj-cs"/>
              </a:rPr>
              <a:t>Cyber</a:t>
            </a:r>
            <a:r>
              <a:rPr kumimoji="0" lang="en-US" sz="7700" b="1" i="0" u="none" strike="noStrike" kern="1200" cap="none" spc="-20" normalizeH="0" baseline="0" noProof="0" dirty="0">
                <a:ln>
                  <a:noFill/>
                </a:ln>
                <a:solidFill>
                  <a:srgbClr val="00B0F0"/>
                </a:solidFill>
                <a:effectLst/>
                <a:uLnTx/>
                <a:uFillTx/>
                <a:latin typeface="Montserrat" panose="00000500000000000000" pitchFamily="50" charset="0"/>
                <a:ea typeface="+mj-ea"/>
                <a:cs typeface="+mj-cs"/>
              </a:rPr>
              <a:t>Basics</a:t>
            </a:r>
            <a:br>
              <a:rPr lang="en-US" sz="9600" dirty="0">
                <a:solidFill>
                  <a:srgbClr val="00B0F0"/>
                </a:solidFill>
              </a:rPr>
            </a:br>
            <a:br>
              <a:rPr lang="en-US" sz="9600" dirty="0">
                <a:solidFill>
                  <a:srgbClr val="00B0F0"/>
                </a:solidFill>
              </a:rPr>
            </a:br>
            <a:br>
              <a:rPr lang="en-US" sz="9600" dirty="0"/>
            </a:br>
            <a:r>
              <a:rPr lang="en-US" sz="9600" dirty="0"/>
              <a:t> </a:t>
            </a:r>
          </a:p>
        </p:txBody>
      </p:sp>
      <p:pic>
        <p:nvPicPr>
          <p:cNvPr id="9" name="Picture 8">
            <a:extLst>
              <a:ext uri="{FF2B5EF4-FFF2-40B4-BE49-F238E27FC236}">
                <a16:creationId xmlns:a16="http://schemas.microsoft.com/office/drawing/2014/main" id="{3AEBB93C-29E4-C160-BAB8-15DC5A170F23}"/>
              </a:ext>
            </a:extLst>
          </p:cNvPr>
          <p:cNvPicPr>
            <a:picLocks noChangeAspect="1"/>
          </p:cNvPicPr>
          <p:nvPr/>
        </p:nvPicPr>
        <p:blipFill>
          <a:blip r:embed="rId3"/>
          <a:stretch>
            <a:fillRect/>
          </a:stretch>
        </p:blipFill>
        <p:spPr>
          <a:xfrm>
            <a:off x="8648141" y="-436256"/>
            <a:ext cx="3543859" cy="3543859"/>
          </a:xfrm>
          <a:prstGeom prst="rect">
            <a:avLst/>
          </a:prstGeom>
        </p:spPr>
      </p:pic>
      <p:sp>
        <p:nvSpPr>
          <p:cNvPr id="12" name="TextBox 11">
            <a:extLst>
              <a:ext uri="{FF2B5EF4-FFF2-40B4-BE49-F238E27FC236}">
                <a16:creationId xmlns:a16="http://schemas.microsoft.com/office/drawing/2014/main" id="{CBE0FFBF-EDD7-DBF5-9225-EFB81C71567D}"/>
              </a:ext>
            </a:extLst>
          </p:cNvPr>
          <p:cNvSpPr txBox="1"/>
          <p:nvPr/>
        </p:nvSpPr>
        <p:spPr>
          <a:xfrm>
            <a:off x="612649" y="3646043"/>
            <a:ext cx="72004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B0F0"/>
                </a:solidFill>
                <a:effectLst/>
                <a:uLnTx/>
                <a:uFillTx/>
                <a:latin typeface="+mj-lt"/>
                <a:ea typeface="+mn-ea"/>
                <a:cs typeface="+mn-cs"/>
              </a:rPr>
              <a:t>Mission 1</a:t>
            </a:r>
            <a:endParaRPr kumimoji="0" lang="en-GB" sz="4000" b="1" i="1" u="none" strike="noStrike" kern="1200" cap="none" spc="0" normalizeH="0" baseline="0" noProof="0" dirty="0">
              <a:ln>
                <a:noFill/>
              </a:ln>
              <a:solidFill>
                <a:srgbClr val="00B0F0"/>
              </a:solidFill>
              <a:effectLst/>
              <a:uLnTx/>
              <a:uFillTx/>
              <a:latin typeface="+mj-lt"/>
              <a:ea typeface="+mn-ea"/>
              <a:cs typeface="+mn-cs"/>
            </a:endParaRPr>
          </a:p>
        </p:txBody>
      </p:sp>
      <p:pic>
        <p:nvPicPr>
          <p:cNvPr id="3" name="Picture 2" descr="Graphical user interface&#10;&#10;Description automatically generated">
            <a:extLst>
              <a:ext uri="{FF2B5EF4-FFF2-40B4-BE49-F238E27FC236}">
                <a16:creationId xmlns:a16="http://schemas.microsoft.com/office/drawing/2014/main" id="{D79670C5-05E7-1019-0B72-EBCC1668E6E7}"/>
              </a:ext>
            </a:extLst>
          </p:cNvPr>
          <p:cNvPicPr>
            <a:picLocks noChangeAspect="1"/>
          </p:cNvPicPr>
          <p:nvPr/>
        </p:nvPicPr>
        <p:blipFill rotWithShape="1">
          <a:blip r:embed="rId4">
            <a:extLst>
              <a:ext uri="{28A0092B-C50C-407E-A947-70E740481C1C}">
                <a14:useLocalDpi xmlns:a14="http://schemas.microsoft.com/office/drawing/2010/main" val="0"/>
              </a:ext>
            </a:extLst>
          </a:blip>
          <a:srcRect t="10742" r="35915" b="75661"/>
          <a:stretch/>
        </p:blipFill>
        <p:spPr>
          <a:xfrm>
            <a:off x="1362558" y="4960960"/>
            <a:ext cx="9466883" cy="1125515"/>
          </a:xfrm>
          <a:prstGeom prst="rect">
            <a:avLst/>
          </a:prstGeom>
          <a:ln w="57150">
            <a:solidFill>
              <a:schemeClr val="tx1"/>
            </a:solidFill>
          </a:ln>
        </p:spPr>
      </p:pic>
    </p:spTree>
    <p:extLst>
      <p:ext uri="{BB962C8B-B14F-4D97-AF65-F5344CB8AC3E}">
        <p14:creationId xmlns:p14="http://schemas.microsoft.com/office/powerpoint/2010/main" val="391126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7CD296-8D71-44DB-EC8C-F07F298BAC73}"/>
              </a:ext>
            </a:extLst>
          </p:cNvPr>
          <p:cNvSpPr txBox="1">
            <a:spLocks/>
          </p:cNvSpPr>
          <p:nvPr/>
        </p:nvSpPr>
        <p:spPr>
          <a:xfrm>
            <a:off x="496645" y="30658"/>
            <a:ext cx="7547246" cy="15458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B0F0"/>
                </a:solidFill>
              </a:rPr>
              <a:t>What could happen if we connect to someone else’s Wi-Fi?</a:t>
            </a:r>
          </a:p>
        </p:txBody>
      </p:sp>
      <p:pic>
        <p:nvPicPr>
          <p:cNvPr id="7" name="Picture 6">
            <a:extLst>
              <a:ext uri="{FF2B5EF4-FFF2-40B4-BE49-F238E27FC236}">
                <a16:creationId xmlns:a16="http://schemas.microsoft.com/office/drawing/2014/main" id="{845C8050-7018-E54F-D4B2-1E9807175FFA}"/>
              </a:ext>
            </a:extLst>
          </p:cNvPr>
          <p:cNvPicPr>
            <a:picLocks noChangeAspect="1"/>
          </p:cNvPicPr>
          <p:nvPr/>
        </p:nvPicPr>
        <p:blipFill>
          <a:blip r:embed="rId5"/>
          <a:stretch>
            <a:fillRect/>
          </a:stretch>
        </p:blipFill>
        <p:spPr>
          <a:xfrm>
            <a:off x="10509525" y="-105947"/>
            <a:ext cx="1682475" cy="1682475"/>
          </a:xfrm>
          <a:prstGeom prst="rect">
            <a:avLst/>
          </a:prstGeom>
        </p:spPr>
      </p:pic>
      <p:pic>
        <p:nvPicPr>
          <p:cNvPr id="3" name="Public Wi-Fi Demo-short">
            <a:hlinkClick r:id="" action="ppaction://media"/>
            <a:extLst>
              <a:ext uri="{FF2B5EF4-FFF2-40B4-BE49-F238E27FC236}">
                <a16:creationId xmlns:a16="http://schemas.microsoft.com/office/drawing/2014/main" id="{56D468DF-5F4B-26E6-33B3-6288149362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47225" y="1433653"/>
            <a:ext cx="8541068" cy="4800600"/>
          </a:xfrm>
          <a:prstGeom prst="rect">
            <a:avLst/>
          </a:prstGeom>
        </p:spPr>
      </p:pic>
    </p:spTree>
    <p:extLst>
      <p:ext uri="{BB962C8B-B14F-4D97-AF65-F5344CB8AC3E}">
        <p14:creationId xmlns:p14="http://schemas.microsoft.com/office/powerpoint/2010/main" val="17806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5837-6418-FC57-F243-C3A582621C10}"/>
              </a:ext>
            </a:extLst>
          </p:cNvPr>
          <p:cNvSpPr>
            <a:spLocks noGrp="1"/>
          </p:cNvSpPr>
          <p:nvPr>
            <p:ph type="title"/>
          </p:nvPr>
        </p:nvSpPr>
        <p:spPr>
          <a:xfrm>
            <a:off x="838200" y="82210"/>
            <a:ext cx="10515600" cy="1325563"/>
          </a:xfrm>
        </p:spPr>
        <p:txBody>
          <a:bodyPr/>
          <a:lstStyle/>
          <a:p>
            <a:pPr algn="ctr"/>
            <a:r>
              <a:rPr lang="en-GB" dirty="0">
                <a:solidFill>
                  <a:srgbClr val="00B0F0"/>
                </a:solidFill>
              </a:rPr>
              <a:t>Is Public Wi-Fi Safe?</a:t>
            </a:r>
          </a:p>
        </p:txBody>
      </p:sp>
      <p:pic>
        <p:nvPicPr>
          <p:cNvPr id="9" name="Picture 8">
            <a:extLst>
              <a:ext uri="{FF2B5EF4-FFF2-40B4-BE49-F238E27FC236}">
                <a16:creationId xmlns:a16="http://schemas.microsoft.com/office/drawing/2014/main" id="{F43A6BAB-CE73-244C-8384-D2BCDCAAAA18}"/>
              </a:ext>
            </a:extLst>
          </p:cNvPr>
          <p:cNvPicPr>
            <a:picLocks noChangeAspect="1"/>
          </p:cNvPicPr>
          <p:nvPr/>
        </p:nvPicPr>
        <p:blipFill>
          <a:blip r:embed="rId5"/>
          <a:stretch>
            <a:fillRect/>
          </a:stretch>
        </p:blipFill>
        <p:spPr>
          <a:xfrm>
            <a:off x="10509525" y="-105947"/>
            <a:ext cx="1682475" cy="1682475"/>
          </a:xfrm>
          <a:prstGeom prst="rect">
            <a:avLst/>
          </a:prstGeom>
        </p:spPr>
      </p:pic>
      <p:pic>
        <p:nvPicPr>
          <p:cNvPr id="3" name="Dangers of Public WiFi-short">
            <a:hlinkClick r:id="" action="ppaction://media"/>
            <a:extLst>
              <a:ext uri="{FF2B5EF4-FFF2-40B4-BE49-F238E27FC236}">
                <a16:creationId xmlns:a16="http://schemas.microsoft.com/office/drawing/2014/main" id="{1E60FF50-18B6-38AD-BFD1-134873E1BC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9426" y="1129002"/>
            <a:ext cx="9839632" cy="5534793"/>
          </a:xfrm>
          <a:prstGeom prst="rect">
            <a:avLst/>
          </a:prstGeom>
        </p:spPr>
      </p:pic>
    </p:spTree>
    <p:extLst>
      <p:ext uri="{BB962C8B-B14F-4D97-AF65-F5344CB8AC3E}">
        <p14:creationId xmlns:p14="http://schemas.microsoft.com/office/powerpoint/2010/main" val="203206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098" name="Picture 2" descr="Icon&#10;&#10;Description automatically generated">
            <a:extLst>
              <a:ext uri="{FF2B5EF4-FFF2-40B4-BE49-F238E27FC236}">
                <a16:creationId xmlns:a16="http://schemas.microsoft.com/office/drawing/2014/main" id="{962F3CA4-EA6F-FB16-EA8F-97BBAAED09A4}"/>
              </a:ext>
            </a:extLst>
          </p:cNvPr>
          <p:cNvPicPr>
            <a:picLocks noChangeAspect="1" noChangeArrowheads="1"/>
          </p:cNvPicPr>
          <p:nvPr/>
        </p:nvPicPr>
        <p:blipFill rotWithShape="1">
          <a:blip r:embed="rId4">
            <a:alphaModFix amt="15000"/>
            <a:extLst>
              <a:ext uri="{28A0092B-C50C-407E-A947-70E740481C1C}">
                <a14:useLocalDpi xmlns:a14="http://schemas.microsoft.com/office/drawing/2010/main" val="0"/>
              </a:ext>
            </a:extLst>
          </a:blip>
          <a:srcRect t="33756" b="9994"/>
          <a:stretch/>
        </p:blipFill>
        <p:spPr bwMode="auto">
          <a:xfrm>
            <a:off x="92075" y="80963"/>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126970-E480-9F31-34E3-75EE480F0767}"/>
              </a:ext>
            </a:extLst>
          </p:cNvPr>
          <p:cNvSpPr>
            <a:spLocks noGrp="1"/>
          </p:cNvSpPr>
          <p:nvPr>
            <p:ph type="title"/>
          </p:nvPr>
        </p:nvSpPr>
        <p:spPr>
          <a:xfrm>
            <a:off x="927100" y="80963"/>
            <a:ext cx="9905998" cy="1905000"/>
          </a:xfrm>
        </p:spPr>
        <p:txBody>
          <a:bodyPr>
            <a:normAutofit/>
          </a:bodyPr>
          <a:lstStyle/>
          <a:p>
            <a:r>
              <a:rPr lang="en-GB" b="1" dirty="0"/>
              <a:t>Introducing our ALIEN, </a:t>
            </a:r>
            <a:r>
              <a:rPr lang="en-GB" sz="3600" b="1" dirty="0">
                <a:solidFill>
                  <a:srgbClr val="92D050"/>
                </a:solidFill>
              </a:rPr>
              <a:t>Alex</a:t>
            </a:r>
            <a:endParaRPr lang="en-GB" b="1" dirty="0">
              <a:solidFill>
                <a:srgbClr val="92D050"/>
              </a:solidFill>
            </a:endParaRPr>
          </a:p>
        </p:txBody>
      </p:sp>
      <p:sp>
        <p:nvSpPr>
          <p:cNvPr id="3" name="Content Placeholder 2">
            <a:extLst>
              <a:ext uri="{FF2B5EF4-FFF2-40B4-BE49-F238E27FC236}">
                <a16:creationId xmlns:a16="http://schemas.microsoft.com/office/drawing/2014/main" id="{C4329736-974F-B375-D435-65BA4F2CCC2E}"/>
              </a:ext>
            </a:extLst>
          </p:cNvPr>
          <p:cNvSpPr>
            <a:spLocks noGrp="1"/>
          </p:cNvSpPr>
          <p:nvPr>
            <p:ph idx="1"/>
          </p:nvPr>
        </p:nvSpPr>
        <p:spPr>
          <a:xfrm>
            <a:off x="520700" y="1985963"/>
            <a:ext cx="10744200" cy="4729162"/>
          </a:xfrm>
        </p:spPr>
        <p:txBody>
          <a:bodyPr>
            <a:normAutofit/>
          </a:bodyPr>
          <a:lstStyle/>
          <a:p>
            <a:r>
              <a:rPr lang="en-GB" sz="3200" b="1" cap="none" dirty="0">
                <a:solidFill>
                  <a:srgbClr val="92D050"/>
                </a:solidFill>
              </a:rPr>
              <a:t>Alex</a:t>
            </a:r>
            <a:r>
              <a:rPr lang="en-GB" sz="2400" b="1" cap="none" dirty="0"/>
              <a:t> has travelled from a planet far away, to see the sights on Earth</a:t>
            </a:r>
          </a:p>
          <a:p>
            <a:r>
              <a:rPr lang="en-GB" sz="3200" b="1" cap="none" dirty="0">
                <a:solidFill>
                  <a:srgbClr val="92D050"/>
                </a:solidFill>
              </a:rPr>
              <a:t>Alex</a:t>
            </a:r>
            <a:r>
              <a:rPr lang="en-GB" sz="2400" b="1" cap="none" dirty="0"/>
              <a:t> suspects there are others of his race already here, so doesn’t want to be found and sent back</a:t>
            </a:r>
          </a:p>
          <a:p>
            <a:r>
              <a:rPr lang="en-GB" sz="2400" b="1" cap="none" dirty="0"/>
              <a:t>The first thing that’s needs to be done is to help set </a:t>
            </a:r>
            <a:r>
              <a:rPr lang="en-GB" sz="3200" b="1" cap="none" dirty="0">
                <a:solidFill>
                  <a:srgbClr val="92D050"/>
                </a:solidFill>
              </a:rPr>
              <a:t>Alex</a:t>
            </a:r>
            <a:r>
              <a:rPr lang="en-GB" sz="2400" b="1" cap="none" dirty="0"/>
              <a:t> up with a new phone</a:t>
            </a:r>
          </a:p>
          <a:p>
            <a:r>
              <a:rPr lang="en-GB" sz="3200" b="1" cap="none" dirty="0">
                <a:solidFill>
                  <a:srgbClr val="92D050"/>
                </a:solidFill>
              </a:rPr>
              <a:t>Alex</a:t>
            </a:r>
            <a:r>
              <a:rPr lang="en-GB" sz="2400" b="1" cap="none" dirty="0"/>
              <a:t> has never used the internet before, or a phone, so you are going to be advising him on all the things that need doing to avoid being discovered.</a:t>
            </a:r>
          </a:p>
          <a:p>
            <a:endParaRPr lang="en-GB" sz="2400" b="1" cap="none" dirty="0"/>
          </a:p>
        </p:txBody>
      </p:sp>
      <p:pic>
        <p:nvPicPr>
          <p:cNvPr id="4" name="Picture 3">
            <a:extLst>
              <a:ext uri="{FF2B5EF4-FFF2-40B4-BE49-F238E27FC236}">
                <a16:creationId xmlns:a16="http://schemas.microsoft.com/office/drawing/2014/main" id="{0BAA8413-5FBC-8A80-EE31-8A36CC43DD01}"/>
              </a:ext>
            </a:extLst>
          </p:cNvPr>
          <p:cNvPicPr>
            <a:picLocks noChangeAspect="1"/>
          </p:cNvPicPr>
          <p:nvPr/>
        </p:nvPicPr>
        <p:blipFill>
          <a:blip r:embed="rId5"/>
          <a:stretch>
            <a:fillRect/>
          </a:stretch>
        </p:blipFill>
        <p:spPr>
          <a:xfrm>
            <a:off x="10255511" y="-105947"/>
            <a:ext cx="1682475" cy="1682475"/>
          </a:xfrm>
          <a:prstGeom prst="rect">
            <a:avLst/>
          </a:prstGeom>
        </p:spPr>
      </p:pic>
    </p:spTree>
    <p:extLst>
      <p:ext uri="{BB962C8B-B14F-4D97-AF65-F5344CB8AC3E}">
        <p14:creationId xmlns:p14="http://schemas.microsoft.com/office/powerpoint/2010/main" val="429349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4707-163E-8814-CBFE-750BEF02224A}"/>
              </a:ext>
            </a:extLst>
          </p:cNvPr>
          <p:cNvSpPr>
            <a:spLocks noGrp="1"/>
          </p:cNvSpPr>
          <p:nvPr>
            <p:ph type="title"/>
          </p:nvPr>
        </p:nvSpPr>
        <p:spPr>
          <a:xfrm>
            <a:off x="369888" y="-142875"/>
            <a:ext cx="9905998" cy="1905000"/>
          </a:xfrm>
        </p:spPr>
        <p:txBody>
          <a:bodyPr/>
          <a:lstStyle/>
          <a:p>
            <a:r>
              <a:rPr lang="en-GB" b="1" dirty="0"/>
              <a:t>What would </a:t>
            </a:r>
            <a:r>
              <a:rPr lang="en-GB" sz="4000" b="1" dirty="0">
                <a:solidFill>
                  <a:srgbClr val="92D050"/>
                </a:solidFill>
              </a:rPr>
              <a:t>Alex</a:t>
            </a:r>
            <a:r>
              <a:rPr lang="en-GB" b="1" dirty="0"/>
              <a:t> need to think about?</a:t>
            </a:r>
          </a:p>
        </p:txBody>
      </p:sp>
      <p:sp>
        <p:nvSpPr>
          <p:cNvPr id="3" name="Content Placeholder 2">
            <a:extLst>
              <a:ext uri="{FF2B5EF4-FFF2-40B4-BE49-F238E27FC236}">
                <a16:creationId xmlns:a16="http://schemas.microsoft.com/office/drawing/2014/main" id="{333A8D50-B83D-919B-C3C0-8E0F2118BCCA}"/>
              </a:ext>
            </a:extLst>
          </p:cNvPr>
          <p:cNvSpPr>
            <a:spLocks noGrp="1"/>
          </p:cNvSpPr>
          <p:nvPr>
            <p:ph idx="1"/>
          </p:nvPr>
        </p:nvSpPr>
        <p:spPr>
          <a:xfrm>
            <a:off x="507332" y="1762125"/>
            <a:ext cx="9905998" cy="2676525"/>
          </a:xfrm>
        </p:spPr>
        <p:txBody>
          <a:bodyPr>
            <a:normAutofit/>
          </a:bodyPr>
          <a:lstStyle/>
          <a:p>
            <a:r>
              <a:rPr lang="en-GB" b="1" cap="none" dirty="0"/>
              <a:t>What are the best options to keep </a:t>
            </a:r>
            <a:r>
              <a:rPr lang="en-GB" sz="2800" b="1" cap="none" dirty="0">
                <a:solidFill>
                  <a:srgbClr val="92D050"/>
                </a:solidFill>
              </a:rPr>
              <a:t>Alex’s</a:t>
            </a:r>
            <a:r>
              <a:rPr lang="en-GB" b="1" cap="none" dirty="0"/>
              <a:t> internet private?</a:t>
            </a:r>
          </a:p>
          <a:p>
            <a:endParaRPr lang="en-GB" b="1" cap="none" dirty="0"/>
          </a:p>
          <a:p>
            <a:r>
              <a:rPr lang="en-GB" b="1" cap="none" dirty="0"/>
              <a:t>What do these icons mean?</a:t>
            </a:r>
          </a:p>
          <a:p>
            <a:endParaRPr lang="en-GB" b="1" cap="none" dirty="0"/>
          </a:p>
          <a:p>
            <a:r>
              <a:rPr lang="en-GB" b="1" cap="none" dirty="0"/>
              <a:t>Is there anything Alex needs to worry about when choosing one?</a:t>
            </a:r>
          </a:p>
          <a:p>
            <a:endParaRPr lang="en-GB" b="1" cap="none" dirty="0"/>
          </a:p>
          <a:p>
            <a:endParaRPr lang="en-GB" b="1" cap="none" dirty="0"/>
          </a:p>
        </p:txBody>
      </p:sp>
      <p:pic>
        <p:nvPicPr>
          <p:cNvPr id="4" name="Picture 4" descr="How to Fix WiFi Internet Connection on iPhone iPad - Support.com  TechSolutions">
            <a:extLst>
              <a:ext uri="{FF2B5EF4-FFF2-40B4-BE49-F238E27FC236}">
                <a16:creationId xmlns:a16="http://schemas.microsoft.com/office/drawing/2014/main" id="{D444296D-B446-79EB-ED37-6B94FF3BB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63" y="4466580"/>
            <a:ext cx="2236305" cy="2355574"/>
          </a:xfrm>
          <a:prstGeom prst="rect">
            <a:avLst/>
          </a:prstGeom>
          <a:gradFill>
            <a:gsLst>
              <a:gs pos="38000">
                <a:schemeClr val="bg1"/>
              </a:gs>
              <a:gs pos="76000">
                <a:srgbClr val="002060"/>
              </a:gs>
            </a:gsLst>
            <a:lin ang="16200000" scaled="1"/>
          </a:gradFill>
        </p:spPr>
      </p:pic>
      <p:pic>
        <p:nvPicPr>
          <p:cNvPr id="1026" name="Picture 2" descr="Cellular Connectivity vs Wi-Fi | OptConnect">
            <a:extLst>
              <a:ext uri="{FF2B5EF4-FFF2-40B4-BE49-F238E27FC236}">
                <a16:creationId xmlns:a16="http://schemas.microsoft.com/office/drawing/2014/main" id="{219C83FA-55E7-3E06-B8A2-6D60F70AA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32" y="4502427"/>
            <a:ext cx="3768918" cy="235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droid Cellular Data Not Working? 8 Ways to Fix">
            <a:extLst>
              <a:ext uri="{FF2B5EF4-FFF2-40B4-BE49-F238E27FC236}">
                <a16:creationId xmlns:a16="http://schemas.microsoft.com/office/drawing/2014/main" id="{5750B610-E065-635F-361C-2CF620849E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37" r="44521" b="6521"/>
          <a:stretch/>
        </p:blipFill>
        <p:spPr bwMode="auto">
          <a:xfrm>
            <a:off x="8317950" y="4502426"/>
            <a:ext cx="2236306" cy="23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965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F1">
      <a:majorFont>
        <a:latin typeface="Montserrat"/>
        <a:ea typeface=""/>
        <a:cs typeface=""/>
      </a:majorFont>
      <a:minorFont>
        <a:latin typeface="Montserrat"/>
        <a:ea typeface=""/>
        <a:cs typeface=""/>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27462</TotalTime>
  <Words>1532</Words>
  <Application>Microsoft Office PowerPoint</Application>
  <PresentationFormat>Widescreen</PresentationFormat>
  <Paragraphs>158</Paragraphs>
  <Slides>12</Slides>
  <Notes>12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Montserrat</vt:lpstr>
      <vt:lpstr>Mesh</vt:lpstr>
      <vt:lpstr>CyberBasics    </vt:lpstr>
      <vt:lpstr> what’s this INVESTIGATON all about? </vt:lpstr>
      <vt:lpstr>PowerPoint Presentation</vt:lpstr>
      <vt:lpstr>How does CyberBasics work?</vt:lpstr>
      <vt:lpstr>CyberBasics    </vt:lpstr>
      <vt:lpstr>PowerPoint Presentation</vt:lpstr>
      <vt:lpstr>Is Public Wi-Fi Safe?</vt:lpstr>
      <vt:lpstr>Introducing our ALIEN, Alex</vt:lpstr>
      <vt:lpstr>What would Alex need to think about?</vt:lpstr>
      <vt:lpstr>Class Activity – How do you use Wi-Fi?</vt:lpstr>
      <vt:lpstr> Your First Mission!</vt:lpstr>
      <vt:lpstr>Workbook Activities – Self-study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Seba</dc:creator>
  <cp:lastModifiedBy>Patrick B</cp:lastModifiedBy>
  <cp:revision>6</cp:revision>
  <dcterms:created xsi:type="dcterms:W3CDTF">2022-12-21T11:23:42Z</dcterms:created>
  <dcterms:modified xsi:type="dcterms:W3CDTF">2023-03-29T08:35:34Z</dcterms:modified>
</cp:coreProperties>
</file>